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4"/>
  </p:sldMasterIdLst>
  <p:notesMasterIdLst>
    <p:notesMasterId r:id="rId37"/>
  </p:notesMasterIdLst>
  <p:sldIdLst>
    <p:sldId id="256" r:id="rId5"/>
    <p:sldId id="257" r:id="rId6"/>
    <p:sldId id="258" r:id="rId7"/>
    <p:sldId id="290" r:id="rId8"/>
    <p:sldId id="288" r:id="rId9"/>
    <p:sldId id="261" r:id="rId10"/>
    <p:sldId id="417" r:id="rId11"/>
    <p:sldId id="291" r:id="rId12"/>
    <p:sldId id="292" r:id="rId13"/>
    <p:sldId id="293" r:id="rId14"/>
    <p:sldId id="259" r:id="rId15"/>
    <p:sldId id="260" r:id="rId16"/>
    <p:sldId id="418" r:id="rId17"/>
    <p:sldId id="294" r:id="rId18"/>
    <p:sldId id="295" r:id="rId19"/>
    <p:sldId id="263" r:id="rId20"/>
    <p:sldId id="414" r:id="rId21"/>
    <p:sldId id="267" r:id="rId22"/>
    <p:sldId id="271" r:id="rId23"/>
    <p:sldId id="268" r:id="rId24"/>
    <p:sldId id="278" r:id="rId25"/>
    <p:sldId id="280" r:id="rId26"/>
    <p:sldId id="269" r:id="rId27"/>
    <p:sldId id="281" r:id="rId28"/>
    <p:sldId id="279" r:id="rId29"/>
    <p:sldId id="286" r:id="rId30"/>
    <p:sldId id="285" r:id="rId31"/>
    <p:sldId id="284" r:id="rId32"/>
    <p:sldId id="283" r:id="rId33"/>
    <p:sldId id="282" r:id="rId34"/>
    <p:sldId id="276" r:id="rId35"/>
    <p:sldId id="273"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0BB1D9-C2CC-DCFC-6298-4C35C70A0175}" v="262" dt="2024-04-19T13:05:35.127"/>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90" d="100"/>
          <a:sy n="90" d="100"/>
        </p:scale>
        <p:origin x="840"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199a30db3a_2_77: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199a30db3a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199a30db3a_2_192: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2199a30db3a_2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g2ba1dc7b289_0_1036:notes">
            <a:extLst>
              <a:ext uri="{FF2B5EF4-FFF2-40B4-BE49-F238E27FC236}">
                <a16:creationId xmlns:a16="http://schemas.microsoft.com/office/drawing/2014/main" id="{73A1EE3C-7A3A-530F-03A4-570D974F0D0C}"/>
              </a:ext>
            </a:extLst>
          </p:cNvPr>
          <p:cNvSpPr>
            <a:spLocks noGrp="1" noRot="1" noChangeAspect="1"/>
          </p:cNvSpPr>
          <p:nvPr>
            <p:ph type="sldImg"/>
          </p:nvPr>
        </p:nvSpPr>
        <p:spPr>
          <a:xfrm>
            <a:off x="381000" y="685800"/>
            <a:ext cx="6096000" cy="3429000"/>
          </a:xfrm>
        </p:spPr>
      </p:sp>
      <p:sp>
        <p:nvSpPr>
          <p:cNvPr id="3" name="Google Shape;163;g2ba1dc7b289_0_1036:notes">
            <a:extLst>
              <a:ext uri="{FF2B5EF4-FFF2-40B4-BE49-F238E27FC236}">
                <a16:creationId xmlns:a16="http://schemas.microsoft.com/office/drawing/2014/main" id="{C32D725D-D080-0978-F5B1-F20FFA2AE7E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6849aa6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6849aa6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6849aa6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6849aa6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48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6849aa6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6849aa6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325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6849aa6b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6849aa6b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6849aa6b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6849aa6b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540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6849aa6b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6849aa6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31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6849aa6b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6849aa6b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6849aa6b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6849aa6b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54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99a30db3a_2_86: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199a30db3a_2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6849aa6b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6849aa6b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620220e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2620220e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99a30db3a_2_219: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2199a30db3a_2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496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99a30db3a_2_219: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2199a30db3a_2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390cfa3ba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390cfa3ba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87226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3 comments: Mapping Tool,  Mapping Tool met </a:t>
            </a:r>
            <a:r>
              <a:rPr lang="en-US" dirty="0" err="1"/>
              <a:t>een</a:t>
            </a:r>
            <a:r>
              <a:rPr lang="en-US" dirty="0"/>
              <a:t> Lens: &gt; </a:t>
            </a:r>
            <a:r>
              <a:rPr lang="en-US" dirty="0" err="1"/>
              <a:t>Disription</a:t>
            </a:r>
            <a:r>
              <a:rPr lang="en-US" dirty="0"/>
              <a:t> alerts&gt; Lens </a:t>
            </a:r>
            <a:r>
              <a:rPr lang="en-US" dirty="0" err="1"/>
              <a:t>kunnen</a:t>
            </a:r>
            <a:r>
              <a:rPr lang="en-US" dirty="0"/>
              <a:t> </a:t>
            </a:r>
            <a:r>
              <a:rPr lang="en-US" dirty="0" err="1"/>
              <a:t>kiezen</a:t>
            </a:r>
            <a:r>
              <a:rPr lang="en-US" dirty="0"/>
              <a:t> </a:t>
            </a:r>
            <a:r>
              <a:rPr lang="en-US" dirty="0" err="1"/>
              <a:t>waarmee</a:t>
            </a:r>
            <a:r>
              <a:rPr lang="en-US" dirty="0"/>
              <a:t> ze </a:t>
            </a:r>
            <a:r>
              <a:rPr lang="en-US" dirty="0" err="1"/>
              <a:t>kunnen</a:t>
            </a:r>
            <a:r>
              <a:rPr lang="en-US" dirty="0"/>
              <a:t> </a:t>
            </a:r>
            <a:r>
              <a:rPr lang="en-US" dirty="0" err="1"/>
              <a:t>kijken</a:t>
            </a:r>
            <a:r>
              <a:rPr lang="en-US" dirty="0"/>
              <a:t>. </a:t>
            </a:r>
            <a:r>
              <a:rPr lang="en-US" dirty="0" err="1"/>
              <a:t>Waar</a:t>
            </a:r>
            <a:r>
              <a:rPr lang="en-US" dirty="0"/>
              <a:t> </a:t>
            </a:r>
            <a:r>
              <a:rPr lang="en-US" dirty="0" err="1"/>
              <a:t>zitten</a:t>
            </a:r>
            <a:r>
              <a:rPr lang="en-US" dirty="0"/>
              <a:t> </a:t>
            </a:r>
            <a:r>
              <a:rPr lang="en-US" dirty="0" err="1"/>
              <a:t>mijn</a:t>
            </a:r>
            <a:r>
              <a:rPr lang="en-US" dirty="0"/>
              <a:t> </a:t>
            </a:r>
            <a:r>
              <a:rPr lang="en-US" dirty="0" err="1"/>
              <a:t>grote</a:t>
            </a:r>
            <a:r>
              <a:rPr lang="en-US" dirty="0"/>
              <a:t> </a:t>
            </a:r>
            <a:r>
              <a:rPr lang="en-US" dirty="0" err="1"/>
              <a:t>boosdoeners</a:t>
            </a:r>
            <a:r>
              <a:rPr lang="en-US" dirty="0"/>
              <a:t>. Mapping &gt; LENS &gt; </a:t>
            </a:r>
            <a:endParaRPr lang="en-NL" dirty="0"/>
          </a:p>
        </p:txBody>
      </p:sp>
    </p:spTree>
    <p:extLst>
      <p:ext uri="{BB962C8B-B14F-4D97-AF65-F5344CB8AC3E}">
        <p14:creationId xmlns:p14="http://schemas.microsoft.com/office/powerpoint/2010/main" val="270952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2390cfa3ba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2390cfa3b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199a30db3a_2_123:notes"/>
          <p:cNvSpPr txBox="1">
            <a:spLocks noGrp="1"/>
          </p:cNvSpPr>
          <p:nvPr>
            <p:ph type="body" idx="1"/>
          </p:nvPr>
        </p:nvSpPr>
        <p:spPr>
          <a:xfrm>
            <a:off x="685800" y="4400549"/>
            <a:ext cx="5486400" cy="3600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2199a30db3a_2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6849aa6be_0_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26849aa6b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245465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4063467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333733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222905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p>
        </p:txBody>
      </p:sp>
      <p:sp>
        <p:nvSpPr>
          <p:cNvPr id="14" name="Text Placeholder 3"/>
          <p:cNvSpPr>
            <a:spLocks noGrp="1"/>
          </p:cNvSpPr>
          <p:nvPr>
            <p:ph type="body" sz="half" idx="13"/>
          </p:nvPr>
        </p:nvSpPr>
        <p:spPr>
          <a:xfrm>
            <a:off x="1447800" y="2828380"/>
            <a:ext cx="5539371" cy="256631"/>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a:t>“</a:t>
            </a:r>
          </a:p>
        </p:txBody>
      </p:sp>
      <p:sp>
        <p:nvSpPr>
          <p:cNvPr id="13" name="TextBox 12"/>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a:t>”</a:t>
            </a:r>
          </a:p>
        </p:txBody>
      </p:sp>
    </p:spTree>
    <p:extLst>
      <p:ext uri="{BB962C8B-B14F-4D97-AF65-F5344CB8AC3E}">
        <p14:creationId xmlns:p14="http://schemas.microsoft.com/office/powerpoint/2010/main" val="21961662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816745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5/1/2024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286208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5/1/2024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55548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3162747"/>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86826287"/>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 name="Google Shape;20;p4">
            <a:extLst>
              <a:ext uri="{FF2B5EF4-FFF2-40B4-BE49-F238E27FC236}">
                <a16:creationId xmlns:a16="http://schemas.microsoft.com/office/drawing/2014/main" id="{C4049BBA-9A24-8671-1F27-7DA8E2270291}"/>
              </a:ext>
            </a:extLst>
          </p:cNvPr>
          <p:cNvSpPr txBox="1">
            <a:spLocks noGrp="1"/>
          </p:cNvSpPr>
          <p:nvPr>
            <p:ph type="title"/>
          </p:nvPr>
        </p:nvSpPr>
        <p:spPr>
          <a:xfrm>
            <a:off x="311702" y="445023"/>
            <a:ext cx="8520599" cy="572698"/>
          </a:xfrm>
        </p:spPr>
        <p:txBody>
          <a:bodyPr lIns="91421" tIns="91421" rIns="91421" bIns="91421" anchor="t"/>
          <a:lstStyle>
            <a:lvl1pPr>
              <a:defRPr lang="en-NL"/>
            </a:lvl1pPr>
          </a:lstStyle>
          <a:p>
            <a:pPr lvl="0"/>
            <a:endParaRPr lang="en-NL"/>
          </a:p>
        </p:txBody>
      </p:sp>
      <p:sp>
        <p:nvSpPr>
          <p:cNvPr id="3" name="Google Shape;21;p4">
            <a:extLst>
              <a:ext uri="{FF2B5EF4-FFF2-40B4-BE49-F238E27FC236}">
                <a16:creationId xmlns:a16="http://schemas.microsoft.com/office/drawing/2014/main" id="{12FCB058-5333-FB70-1A87-0962F7FA9DD2}"/>
              </a:ext>
            </a:extLst>
          </p:cNvPr>
          <p:cNvSpPr txBox="1">
            <a:spLocks noGrp="1"/>
          </p:cNvSpPr>
          <p:nvPr>
            <p:ph type="body" idx="1"/>
          </p:nvPr>
        </p:nvSpPr>
        <p:spPr>
          <a:xfrm>
            <a:off x="311702" y="1234076"/>
            <a:ext cx="8520599" cy="3334799"/>
          </a:xfrm>
        </p:spPr>
        <p:txBody>
          <a:bodyPr lIns="91421" tIns="91421" rIns="91421" bIns="91421"/>
          <a:lstStyle>
            <a:lvl1pPr marL="457188" indent="-342893">
              <a:spcBef>
                <a:spcPts val="0"/>
              </a:spcBef>
              <a:buSzPts val="1800"/>
              <a:buChar char="●"/>
              <a:defRPr lang="en-NL"/>
            </a:lvl1pPr>
          </a:lstStyle>
          <a:p>
            <a:pPr lvl="0"/>
            <a:endParaRPr lang="en-NL"/>
          </a:p>
        </p:txBody>
      </p:sp>
      <p:sp>
        <p:nvSpPr>
          <p:cNvPr id="4" name="Google Shape;22;p4">
            <a:extLst>
              <a:ext uri="{FF2B5EF4-FFF2-40B4-BE49-F238E27FC236}">
                <a16:creationId xmlns:a16="http://schemas.microsoft.com/office/drawing/2014/main" id="{EE96DF53-A46F-1D7F-5BCF-C8F47E323276}"/>
              </a:ext>
            </a:extLst>
          </p:cNvPr>
          <p:cNvSpPr txBox="1">
            <a:spLocks noGrp="1"/>
          </p:cNvSpPr>
          <p:nvPr>
            <p:ph type="sldNum" sz="quarter" idx="8"/>
          </p:nvPr>
        </p:nvSpPr>
        <p:spPr>
          <a:xfrm>
            <a:off x="8498001" y="4688760"/>
            <a:ext cx="548702" cy="393601"/>
          </a:xfrm>
        </p:spPr>
        <p:txBody>
          <a:bodyPr lIns="91421" tIns="91421" rIns="91421" bIns="91421">
            <a:normAutofit/>
          </a:bodyPr>
          <a:lstStyle>
            <a:lvl1pPr>
              <a:defRPr lang="en-GB"/>
            </a:lvl1pPr>
          </a:lstStyle>
          <a:p>
            <a:pPr lvl="0"/>
            <a:fld id="{9C9F2C85-3733-44EA-AF1A-90A12FA115EB}" type="slidenum">
              <a:t>‹#›</a:t>
            </a:fld>
            <a:endParaRPr lang="en-GB"/>
          </a:p>
        </p:txBody>
      </p:sp>
    </p:spTree>
    <p:extLst>
      <p:ext uri="{BB962C8B-B14F-4D97-AF65-F5344CB8AC3E}">
        <p14:creationId xmlns:p14="http://schemas.microsoft.com/office/powerpoint/2010/main" val="39907646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21343297"/>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58416990"/>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5899198"/>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19685582"/>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endParaRPr lang="en-NL"/>
          </a:p>
        </p:txBody>
      </p:sp>
      <p:sp>
        <p:nvSpPr>
          <p:cNvPr id="5" name="Footer Placeholder 3"/>
          <p:cNvSpPr>
            <a:spLocks noGrp="1"/>
          </p:cNvSpPr>
          <p:nvPr>
            <p:ph type="ftr" sz="quarter" idx="11"/>
          </p:nvPr>
        </p:nvSpPr>
        <p:spPr/>
        <p:txBody>
          <a:bodyPr/>
          <a:lstStyle/>
          <a:p>
            <a:endParaRPr lang="en-NL"/>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58740000"/>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NL"/>
          </a:p>
        </p:txBody>
      </p:sp>
      <p:sp>
        <p:nvSpPr>
          <p:cNvPr id="5" name="Footer Placeholder 2"/>
          <p:cNvSpPr>
            <a:spLocks noGrp="1"/>
          </p:cNvSpPr>
          <p:nvPr>
            <p:ph type="ftr" sz="quarter" idx="11"/>
          </p:nvPr>
        </p:nvSpPr>
        <p:spPr/>
        <p:txBody>
          <a:bodyPr/>
          <a:lstStyle/>
          <a:p>
            <a:endParaRPr lang="en-NL"/>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7693961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8" cy="1085850"/>
          </a:xfrm>
        </p:spPr>
        <p:txBody>
          <a:bodyPr anchor="b"/>
          <a:lstStyle>
            <a:lvl1pPr algn="l">
              <a:defRPr sz="1800" b="0"/>
            </a:lvl1pPr>
          </a:lstStyle>
          <a:p>
            <a:r>
              <a:rPr lang="en-US"/>
              <a:t>Click to edit Master title style</a:t>
            </a:r>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NL"/>
          </a:p>
        </p:txBody>
      </p:sp>
      <p:sp>
        <p:nvSpPr>
          <p:cNvPr id="5" name="Footer Placeholder 5"/>
          <p:cNvSpPr>
            <a:spLocks noGrp="1"/>
          </p:cNvSpPr>
          <p:nvPr>
            <p:ph type="ftr" sz="quarter" idx="11"/>
          </p:nvPr>
        </p:nvSpPr>
        <p:spPr/>
        <p:txBody>
          <a:bodyPr/>
          <a:lstStyle/>
          <a:p>
            <a:endParaRPr lang="en-NL"/>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9441156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268212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6000148" y="0"/>
            <a:ext cx="1202540" cy="85725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6456759" y="4569649"/>
            <a:ext cx="745301" cy="573851"/>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5/1/2024</a:t>
            </a:fld>
            <a:endParaRPr lang="en-US"/>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46821513"/>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transition spd="slow">
    <p:push/>
  </p:transition>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www.usitc.gov/data/gravity/itpde.htm" TargetMode="External"/><Relationship Id="rId2" Type="http://schemas.openxmlformats.org/officeDocument/2006/relationships/hyperlink" Target="https://comtradeplus.un.org/" TargetMode="Externa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v.gd/parsing3333" TargetMode="External"/><Relationship Id="rId2" Type="http://schemas.openxmlformats.org/officeDocument/2006/relationships/hyperlink" Target="https://docs.google.com/document/d/1ZiHC1v595tf2NAhv4vVdRYy-Ro78Bc37Y0gs1TfGBco/edit?usp=sharing"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linkedin.com/in/josef5/overlay/about-this-profile/?lipi=urn%3Ali%3Apage%3Ad_flagship3_profile_view_base%3BpCgAUrEHR3ia1AhrcKVDBw%3D%3D" TargetMode="External"/><Relationship Id="rId5" Type="http://schemas.openxmlformats.org/officeDocument/2006/relationships/image" Target="../media/image30.jfif"/><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hyperlink" Target="https://www.promptingguide.ai/techniques/tot" TargetMode="Externa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pollev.com/chrisverhoef134"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jf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0"/>
        <p:cNvGrpSpPr/>
        <p:nvPr/>
      </p:nvGrpSpPr>
      <p:grpSpPr>
        <a:xfrm>
          <a:off x="0" y="0"/>
          <a:ext cx="0" cy="0"/>
          <a:chOff x="0" y="0"/>
          <a:chExt cx="0" cy="0"/>
        </a:xfrm>
      </p:grpSpPr>
      <p:sp>
        <p:nvSpPr>
          <p:cNvPr id="133" name="Google Shape;133;p25"/>
          <p:cNvSpPr txBox="1">
            <a:spLocks noGrp="1"/>
          </p:cNvSpPr>
          <p:nvPr>
            <p:ph type="ctrTitle"/>
          </p:nvPr>
        </p:nvSpPr>
        <p:spPr>
          <a:prstGeom prst="rect">
            <a:avLst/>
          </a:prstGeom>
          <a:noFill/>
          <a:ln>
            <a:noFill/>
          </a:ln>
        </p:spPr>
        <p:txBody>
          <a:bodyPr spcFirstLastPara="1" wrap="square" lIns="68575" tIns="34275" rIns="68575" bIns="34275" anchor="b" anchorCtr="0">
            <a:normAutofit/>
          </a:bodyPr>
          <a:lstStyle/>
          <a:p>
            <a:pPr>
              <a:spcBef>
                <a:spcPts val="0"/>
              </a:spcBef>
              <a:buClr>
                <a:schemeClr val="dk1"/>
              </a:buClr>
              <a:buSzPts val="4100"/>
            </a:pPr>
            <a:r>
              <a:rPr lang="en-GB" b="1" dirty="0">
                <a:solidFill>
                  <a:schemeClr val="bg1"/>
                </a:solidFill>
              </a:rPr>
              <a:t>VHC – Team Data</a:t>
            </a:r>
            <a:endParaRPr b="1" dirty="0">
              <a:solidFill>
                <a:schemeClr val="bg1"/>
              </a:solidFill>
            </a:endParaRPr>
          </a:p>
        </p:txBody>
      </p:sp>
      <p:sp>
        <p:nvSpPr>
          <p:cNvPr id="134" name="Google Shape;134;p25"/>
          <p:cNvSpPr txBox="1">
            <a:spLocks noGrp="1"/>
          </p:cNvSpPr>
          <p:nvPr>
            <p:ph type="subTitle" idx="1"/>
          </p:nvPr>
        </p:nvSpPr>
        <p:spPr>
          <a:prstGeom prst="rect">
            <a:avLst/>
          </a:prstGeom>
          <a:noFill/>
          <a:ln>
            <a:noFill/>
          </a:ln>
        </p:spPr>
        <p:txBody>
          <a:bodyPr spcFirstLastPara="1" wrap="square" lIns="68575" tIns="34275" rIns="68575" bIns="34275" anchor="t" anchorCtr="0">
            <a:normAutofit/>
          </a:bodyPr>
          <a:lstStyle/>
          <a:p>
            <a:pPr>
              <a:lnSpc>
                <a:spcPct val="110000"/>
              </a:lnSpc>
              <a:spcBef>
                <a:spcPts val="0"/>
              </a:spcBef>
              <a:buSzPts val="1500"/>
            </a:pPr>
            <a:r>
              <a:rPr lang="en-GB">
                <a:solidFill>
                  <a:schemeClr val="bg1"/>
                </a:solidFill>
              </a:rPr>
              <a:t>Sprint Demo : 2023 - 05 – 01</a:t>
            </a:r>
            <a:endParaRPr>
              <a:solidFill>
                <a:schemeClr val="bg1"/>
              </a:solidFil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9279-3B45-C29A-6DC3-D4334FA91A24}"/>
              </a:ext>
            </a:extLst>
          </p:cNvPr>
          <p:cNvSpPr>
            <a:spLocks noGrp="1"/>
          </p:cNvSpPr>
          <p:nvPr>
            <p:ph type="title"/>
          </p:nvPr>
        </p:nvSpPr>
        <p:spPr/>
        <p:txBody>
          <a:bodyPr/>
          <a:lstStyle/>
          <a:p>
            <a:r>
              <a:rPr lang="en-US" dirty="0"/>
              <a:t>Data</a:t>
            </a:r>
            <a:endParaRPr lang="en-NL" dirty="0"/>
          </a:p>
        </p:txBody>
      </p:sp>
      <p:graphicFrame>
        <p:nvGraphicFramePr>
          <p:cNvPr id="8" name="Content Placeholder 7">
            <a:extLst>
              <a:ext uri="{FF2B5EF4-FFF2-40B4-BE49-F238E27FC236}">
                <a16:creationId xmlns:a16="http://schemas.microsoft.com/office/drawing/2014/main" id="{55001D6A-A48B-231D-8734-5B331588A3B1}"/>
              </a:ext>
            </a:extLst>
          </p:cNvPr>
          <p:cNvGraphicFramePr>
            <a:graphicFrameLocks noGrp="1"/>
          </p:cNvGraphicFramePr>
          <p:nvPr>
            <p:ph idx="1"/>
            <p:extLst>
              <p:ext uri="{D42A27DB-BD31-4B8C-83A1-F6EECF244321}">
                <p14:modId xmlns:p14="http://schemas.microsoft.com/office/powerpoint/2010/main" val="2038272460"/>
              </p:ext>
            </p:extLst>
          </p:nvPr>
        </p:nvGraphicFramePr>
        <p:xfrm>
          <a:off x="1871330" y="723015"/>
          <a:ext cx="6145619" cy="4046775"/>
        </p:xfrm>
        <a:graphic>
          <a:graphicData uri="http://schemas.openxmlformats.org/drawingml/2006/table">
            <a:tbl>
              <a:tblPr>
                <a:tableStyleId>{8A107856-5554-42FB-B03E-39F5DBC370BA}</a:tableStyleId>
              </a:tblPr>
              <a:tblGrid>
                <a:gridCol w="3955312">
                  <a:extLst>
                    <a:ext uri="{9D8B030D-6E8A-4147-A177-3AD203B41FA5}">
                      <a16:colId xmlns:a16="http://schemas.microsoft.com/office/drawing/2014/main" val="3082282536"/>
                    </a:ext>
                  </a:extLst>
                </a:gridCol>
                <a:gridCol w="2190307">
                  <a:extLst>
                    <a:ext uri="{9D8B030D-6E8A-4147-A177-3AD203B41FA5}">
                      <a16:colId xmlns:a16="http://schemas.microsoft.com/office/drawing/2014/main" val="3500955259"/>
                    </a:ext>
                  </a:extLst>
                </a:gridCol>
              </a:tblGrid>
              <a:tr h="115860">
                <a:tc>
                  <a:txBody>
                    <a:bodyPr/>
                    <a:lstStyle/>
                    <a:p>
                      <a:pPr fontAlgn="b"/>
                      <a:r>
                        <a:rPr lang="en-US" sz="500" b="1" dirty="0">
                          <a:effectLst/>
                        </a:rPr>
                        <a:t>Data Type</a:t>
                      </a:r>
                    </a:p>
                  </a:txBody>
                  <a:tcPr marL="32813" marR="32813" marT="16407" marB="16407" anchor="b"/>
                </a:tc>
                <a:tc>
                  <a:txBody>
                    <a:bodyPr/>
                    <a:lstStyle/>
                    <a:p>
                      <a:pPr fontAlgn="b"/>
                      <a:r>
                        <a:rPr lang="en-US" sz="500" b="1" dirty="0">
                          <a:effectLst/>
                        </a:rPr>
                        <a:t>Relevance to Mission</a:t>
                      </a:r>
                    </a:p>
                  </a:txBody>
                  <a:tcPr marL="32813" marR="32813" marT="16407" marB="16407" anchor="b"/>
                </a:tc>
                <a:extLst>
                  <a:ext uri="{0D108BD9-81ED-4DB2-BD59-A6C34878D82A}">
                    <a16:rowId xmlns:a16="http://schemas.microsoft.com/office/drawing/2014/main" val="1785883829"/>
                  </a:ext>
                </a:extLst>
              </a:tr>
              <a:tr h="267487">
                <a:tc>
                  <a:txBody>
                    <a:bodyPr/>
                    <a:lstStyle/>
                    <a:p>
                      <a:pPr fontAlgn="base"/>
                      <a:r>
                        <a:rPr lang="en-US" sz="1200" dirty="0">
                          <a:effectLst/>
                        </a:rPr>
                        <a:t>Ingredient Databases</a:t>
                      </a:r>
                    </a:p>
                  </a:txBody>
                  <a:tcPr marL="32813" marR="32813" marT="16407" marB="16407" anchor="ctr"/>
                </a:tc>
                <a:tc>
                  <a:txBody>
                    <a:bodyPr/>
                    <a:lstStyle/>
                    <a:p>
                      <a:pPr fontAlgn="base"/>
                      <a:r>
                        <a:rPr lang="en-GB" sz="500" dirty="0">
                          <a:effectLst/>
                        </a:rPr>
                        <a:t>High - Essential for tracing ingredient sustainability metrics</a:t>
                      </a:r>
                    </a:p>
                  </a:txBody>
                  <a:tcPr marL="32813" marR="32813" marT="16407" marB="16407" anchor="ctr"/>
                </a:tc>
                <a:extLst>
                  <a:ext uri="{0D108BD9-81ED-4DB2-BD59-A6C34878D82A}">
                    <a16:rowId xmlns:a16="http://schemas.microsoft.com/office/drawing/2014/main" val="1694034733"/>
                  </a:ext>
                </a:extLst>
              </a:tr>
              <a:tr h="267487">
                <a:tc>
                  <a:txBody>
                    <a:bodyPr/>
                    <a:lstStyle/>
                    <a:p>
                      <a:pPr fontAlgn="base"/>
                      <a:r>
                        <a:rPr lang="en-US" sz="1200" dirty="0">
                          <a:effectLst/>
                        </a:rPr>
                        <a:t>LinkedIn Profiles</a:t>
                      </a:r>
                    </a:p>
                  </a:txBody>
                  <a:tcPr marL="32813" marR="32813" marT="16407" marB="16407" anchor="ctr"/>
                </a:tc>
                <a:tc>
                  <a:txBody>
                    <a:bodyPr/>
                    <a:lstStyle/>
                    <a:p>
                      <a:pPr fontAlgn="base"/>
                      <a:r>
                        <a:rPr lang="nb-NO" sz="500" b="1" dirty="0">
                          <a:effectLst/>
                        </a:rPr>
                        <a:t>Medium - Useful for understanding stakeholder networks</a:t>
                      </a:r>
                    </a:p>
                  </a:txBody>
                  <a:tcPr marL="32813" marR="32813" marT="16407" marB="16407" anchor="ctr"/>
                </a:tc>
                <a:extLst>
                  <a:ext uri="{0D108BD9-81ED-4DB2-BD59-A6C34878D82A}">
                    <a16:rowId xmlns:a16="http://schemas.microsoft.com/office/drawing/2014/main" val="1333975154"/>
                  </a:ext>
                </a:extLst>
              </a:tr>
              <a:tr h="267487">
                <a:tc>
                  <a:txBody>
                    <a:bodyPr/>
                    <a:lstStyle/>
                    <a:p>
                      <a:pPr fontAlgn="base"/>
                      <a:r>
                        <a:rPr lang="en-US" sz="1200" dirty="0">
                          <a:effectLst/>
                        </a:rPr>
                        <a:t>Corporate Financial Records</a:t>
                      </a:r>
                    </a:p>
                  </a:txBody>
                  <a:tcPr marL="32813" marR="32813" marT="16407" marB="16407" anchor="ctr"/>
                </a:tc>
                <a:tc>
                  <a:txBody>
                    <a:bodyPr/>
                    <a:lstStyle/>
                    <a:p>
                      <a:pPr fontAlgn="base"/>
                      <a:r>
                        <a:rPr lang="en-GB" sz="500" dirty="0">
                          <a:effectLst/>
                        </a:rPr>
                        <a:t>High - Indicates investment and economic dependencies</a:t>
                      </a:r>
                    </a:p>
                  </a:txBody>
                  <a:tcPr marL="32813" marR="32813" marT="16407" marB="16407" anchor="ctr"/>
                </a:tc>
                <a:extLst>
                  <a:ext uri="{0D108BD9-81ED-4DB2-BD59-A6C34878D82A}">
                    <a16:rowId xmlns:a16="http://schemas.microsoft.com/office/drawing/2014/main" val="3288195671"/>
                  </a:ext>
                </a:extLst>
              </a:tr>
              <a:tr h="267487">
                <a:tc>
                  <a:txBody>
                    <a:bodyPr/>
                    <a:lstStyle/>
                    <a:p>
                      <a:pPr fontAlgn="base"/>
                      <a:r>
                        <a:rPr lang="en-US" sz="1200" dirty="0">
                          <a:effectLst/>
                        </a:rPr>
                        <a:t>Trade and Export Databases</a:t>
                      </a:r>
                    </a:p>
                  </a:txBody>
                  <a:tcPr marL="32813" marR="32813" marT="16407" marB="16407" anchor="ctr"/>
                </a:tc>
                <a:tc>
                  <a:txBody>
                    <a:bodyPr/>
                    <a:lstStyle/>
                    <a:p>
                      <a:pPr fontAlgn="base"/>
                      <a:r>
                        <a:rPr lang="en-GB" sz="500">
                          <a:effectLst/>
                        </a:rPr>
                        <a:t>High - Critical for mapping supply chain flows</a:t>
                      </a:r>
                    </a:p>
                  </a:txBody>
                  <a:tcPr marL="32813" marR="32813" marT="16407" marB="16407" anchor="ctr"/>
                </a:tc>
                <a:extLst>
                  <a:ext uri="{0D108BD9-81ED-4DB2-BD59-A6C34878D82A}">
                    <a16:rowId xmlns:a16="http://schemas.microsoft.com/office/drawing/2014/main" val="2188968454"/>
                  </a:ext>
                </a:extLst>
              </a:tr>
              <a:tr h="494279">
                <a:tc>
                  <a:txBody>
                    <a:bodyPr/>
                    <a:lstStyle/>
                    <a:p>
                      <a:pPr fontAlgn="base"/>
                      <a:r>
                        <a:rPr lang="en-GB" sz="1200">
                          <a:effectLst/>
                        </a:rPr>
                        <a:t>Regulatory Filings and Compliance Documents</a:t>
                      </a:r>
                    </a:p>
                  </a:txBody>
                  <a:tcPr marL="32813" marR="32813" marT="16407" marB="16407" anchor="ctr"/>
                </a:tc>
                <a:tc>
                  <a:txBody>
                    <a:bodyPr/>
                    <a:lstStyle/>
                    <a:p>
                      <a:pPr fontAlgn="base"/>
                      <a:r>
                        <a:rPr lang="en-GB" sz="500" dirty="0">
                          <a:effectLst/>
                        </a:rPr>
                        <a:t>High - Important for assessing adherence to standards</a:t>
                      </a:r>
                    </a:p>
                  </a:txBody>
                  <a:tcPr marL="32813" marR="32813" marT="16407" marB="16407" anchor="ctr"/>
                </a:tc>
                <a:extLst>
                  <a:ext uri="{0D108BD9-81ED-4DB2-BD59-A6C34878D82A}">
                    <a16:rowId xmlns:a16="http://schemas.microsoft.com/office/drawing/2014/main" val="1113503292"/>
                  </a:ext>
                </a:extLst>
              </a:tr>
              <a:tr h="267487">
                <a:tc>
                  <a:txBody>
                    <a:bodyPr/>
                    <a:lstStyle/>
                    <a:p>
                      <a:pPr fontAlgn="base"/>
                      <a:r>
                        <a:rPr lang="en-US" sz="1200" dirty="0">
                          <a:effectLst/>
                        </a:rPr>
                        <a:t>NGO and Watchdog Reports</a:t>
                      </a:r>
                    </a:p>
                  </a:txBody>
                  <a:tcPr marL="32813" marR="32813" marT="16407" marB="16407" anchor="ctr"/>
                </a:tc>
                <a:tc>
                  <a:txBody>
                    <a:bodyPr/>
                    <a:lstStyle/>
                    <a:p>
                      <a:pPr fontAlgn="base"/>
                      <a:r>
                        <a:rPr lang="en-GB" sz="500" dirty="0">
                          <a:effectLst/>
                        </a:rPr>
                        <a:t>High - Offers independent evaluations of practices and impacts</a:t>
                      </a:r>
                    </a:p>
                  </a:txBody>
                  <a:tcPr marL="32813" marR="32813" marT="16407" marB="16407" anchor="ctr"/>
                </a:tc>
                <a:extLst>
                  <a:ext uri="{0D108BD9-81ED-4DB2-BD59-A6C34878D82A}">
                    <a16:rowId xmlns:a16="http://schemas.microsoft.com/office/drawing/2014/main" val="3809101868"/>
                  </a:ext>
                </a:extLst>
              </a:tr>
              <a:tr h="267487">
                <a:tc>
                  <a:txBody>
                    <a:bodyPr/>
                    <a:lstStyle/>
                    <a:p>
                      <a:pPr fontAlgn="base"/>
                      <a:r>
                        <a:rPr lang="en-US" sz="1200">
                          <a:effectLst/>
                        </a:rPr>
                        <a:t>Geospatial Data</a:t>
                      </a:r>
                    </a:p>
                  </a:txBody>
                  <a:tcPr marL="32813" marR="32813" marT="16407" marB="16407" anchor="ctr"/>
                </a:tc>
                <a:tc>
                  <a:txBody>
                    <a:bodyPr/>
                    <a:lstStyle/>
                    <a:p>
                      <a:pPr fontAlgn="base"/>
                      <a:r>
                        <a:rPr lang="en-GB" sz="500" dirty="0">
                          <a:effectLst/>
                        </a:rPr>
                        <a:t>High - Useful for environmental impact and logistical assessments</a:t>
                      </a:r>
                    </a:p>
                  </a:txBody>
                  <a:tcPr marL="32813" marR="32813" marT="16407" marB="16407" anchor="ctr"/>
                </a:tc>
                <a:extLst>
                  <a:ext uri="{0D108BD9-81ED-4DB2-BD59-A6C34878D82A}">
                    <a16:rowId xmlns:a16="http://schemas.microsoft.com/office/drawing/2014/main" val="1887773097"/>
                  </a:ext>
                </a:extLst>
              </a:tr>
              <a:tr h="267487">
                <a:tc>
                  <a:txBody>
                    <a:bodyPr/>
                    <a:lstStyle/>
                    <a:p>
                      <a:pPr fontAlgn="base"/>
                      <a:r>
                        <a:rPr lang="en-US" sz="1200" dirty="0">
                          <a:effectLst/>
                        </a:rPr>
                        <a:t>Stakeholder Interviews and Surveys</a:t>
                      </a:r>
                    </a:p>
                  </a:txBody>
                  <a:tcPr marL="32813" marR="32813" marT="16407" marB="16407" anchor="ctr"/>
                </a:tc>
                <a:tc>
                  <a:txBody>
                    <a:bodyPr/>
                    <a:lstStyle/>
                    <a:p>
                      <a:pPr fontAlgn="base"/>
                      <a:r>
                        <a:rPr lang="en-GB" sz="500" dirty="0">
                          <a:effectLst/>
                        </a:rPr>
                        <a:t>High - Vital for qualitative insights into supply chain operations</a:t>
                      </a:r>
                    </a:p>
                  </a:txBody>
                  <a:tcPr marL="32813" marR="32813" marT="16407" marB="16407" anchor="ctr"/>
                </a:tc>
                <a:extLst>
                  <a:ext uri="{0D108BD9-81ED-4DB2-BD59-A6C34878D82A}">
                    <a16:rowId xmlns:a16="http://schemas.microsoft.com/office/drawing/2014/main" val="1445851498"/>
                  </a:ext>
                </a:extLst>
              </a:tr>
              <a:tr h="267487">
                <a:tc>
                  <a:txBody>
                    <a:bodyPr/>
                    <a:lstStyle/>
                    <a:p>
                      <a:pPr fontAlgn="base"/>
                      <a:r>
                        <a:rPr lang="en-US" sz="1200" dirty="0">
                          <a:effectLst/>
                        </a:rPr>
                        <a:t>Supplier Audits</a:t>
                      </a:r>
                    </a:p>
                  </a:txBody>
                  <a:tcPr marL="32813" marR="32813" marT="16407" marB="16407" anchor="ctr"/>
                </a:tc>
                <a:tc>
                  <a:txBody>
                    <a:bodyPr/>
                    <a:lstStyle/>
                    <a:p>
                      <a:pPr fontAlgn="base"/>
                      <a:r>
                        <a:rPr lang="en-GB" sz="500" dirty="0">
                          <a:effectLst/>
                        </a:rPr>
                        <a:t>High - Essential for verifying supplier compliance and practices</a:t>
                      </a:r>
                    </a:p>
                  </a:txBody>
                  <a:tcPr marL="32813" marR="32813" marT="16407" marB="16407" anchor="ctr"/>
                </a:tc>
                <a:extLst>
                  <a:ext uri="{0D108BD9-81ED-4DB2-BD59-A6C34878D82A}">
                    <a16:rowId xmlns:a16="http://schemas.microsoft.com/office/drawing/2014/main" val="4220940241"/>
                  </a:ext>
                </a:extLst>
              </a:tr>
              <a:tr h="267487">
                <a:tc>
                  <a:txBody>
                    <a:bodyPr/>
                    <a:lstStyle/>
                    <a:p>
                      <a:pPr fontAlgn="base"/>
                      <a:r>
                        <a:rPr lang="en-US" sz="1200" dirty="0">
                          <a:effectLst/>
                        </a:rPr>
                        <a:t>Energy Consumption Records</a:t>
                      </a:r>
                    </a:p>
                  </a:txBody>
                  <a:tcPr marL="32813" marR="32813" marT="16407" marB="16407" anchor="ctr"/>
                </a:tc>
                <a:tc>
                  <a:txBody>
                    <a:bodyPr/>
                    <a:lstStyle/>
                    <a:p>
                      <a:pPr fontAlgn="base"/>
                      <a:r>
                        <a:rPr lang="en-GB" sz="500" dirty="0">
                          <a:effectLst/>
                        </a:rPr>
                        <a:t>High - Indicates sustainability in operations</a:t>
                      </a:r>
                    </a:p>
                  </a:txBody>
                  <a:tcPr marL="32813" marR="32813" marT="16407" marB="16407" anchor="ctr"/>
                </a:tc>
                <a:extLst>
                  <a:ext uri="{0D108BD9-81ED-4DB2-BD59-A6C34878D82A}">
                    <a16:rowId xmlns:a16="http://schemas.microsoft.com/office/drawing/2014/main" val="2184630450"/>
                  </a:ext>
                </a:extLst>
              </a:tr>
              <a:tr h="267487">
                <a:tc>
                  <a:txBody>
                    <a:bodyPr/>
                    <a:lstStyle/>
                    <a:p>
                      <a:pPr fontAlgn="base"/>
                      <a:r>
                        <a:rPr lang="en-US" sz="1200" dirty="0">
                          <a:effectLst/>
                        </a:rPr>
                        <a:t>Water Usage Reports</a:t>
                      </a:r>
                    </a:p>
                  </a:txBody>
                  <a:tcPr marL="32813" marR="32813" marT="16407" marB="16407" anchor="ctr"/>
                </a:tc>
                <a:tc>
                  <a:txBody>
                    <a:bodyPr/>
                    <a:lstStyle/>
                    <a:p>
                      <a:pPr fontAlgn="base"/>
                      <a:r>
                        <a:rPr lang="en-GB" sz="500">
                          <a:effectLst/>
                        </a:rPr>
                        <a:t>High - Important for assessing environmental impact</a:t>
                      </a:r>
                    </a:p>
                  </a:txBody>
                  <a:tcPr marL="32813" marR="32813" marT="16407" marB="16407" anchor="ctr"/>
                </a:tc>
                <a:extLst>
                  <a:ext uri="{0D108BD9-81ED-4DB2-BD59-A6C34878D82A}">
                    <a16:rowId xmlns:a16="http://schemas.microsoft.com/office/drawing/2014/main" val="627676622"/>
                  </a:ext>
                </a:extLst>
              </a:tr>
              <a:tr h="267487">
                <a:tc>
                  <a:txBody>
                    <a:bodyPr/>
                    <a:lstStyle/>
                    <a:p>
                      <a:pPr fontAlgn="base"/>
                      <a:r>
                        <a:rPr lang="en-US" sz="1200" dirty="0">
                          <a:effectLst/>
                        </a:rPr>
                        <a:t>Waste Management Data</a:t>
                      </a:r>
                    </a:p>
                  </a:txBody>
                  <a:tcPr marL="32813" marR="32813" marT="16407" marB="16407" anchor="ctr"/>
                </a:tc>
                <a:tc>
                  <a:txBody>
                    <a:bodyPr/>
                    <a:lstStyle/>
                    <a:p>
                      <a:pPr fontAlgn="base"/>
                      <a:r>
                        <a:rPr lang="en-GB" sz="500" dirty="0">
                          <a:effectLst/>
                        </a:rPr>
                        <a:t>High - Reflects efficiency and environmental stewardship</a:t>
                      </a:r>
                    </a:p>
                  </a:txBody>
                  <a:tcPr marL="32813" marR="32813" marT="16407" marB="16407" anchor="ctr"/>
                </a:tc>
                <a:extLst>
                  <a:ext uri="{0D108BD9-81ED-4DB2-BD59-A6C34878D82A}">
                    <a16:rowId xmlns:a16="http://schemas.microsoft.com/office/drawing/2014/main" val="1773943389"/>
                  </a:ext>
                </a:extLst>
              </a:tr>
              <a:tr h="494279">
                <a:tc>
                  <a:txBody>
                    <a:bodyPr/>
                    <a:lstStyle/>
                    <a:p>
                      <a:pPr fontAlgn="base"/>
                      <a:r>
                        <a:rPr lang="en-US" sz="1200" dirty="0">
                          <a:effectLst/>
                        </a:rPr>
                        <a:t>Academic Papers Around </a:t>
                      </a:r>
                      <a:r>
                        <a:rPr lang="en-US" sz="1200" dirty="0" err="1">
                          <a:effectLst/>
                        </a:rPr>
                        <a:t>Supplychain</a:t>
                      </a:r>
                      <a:r>
                        <a:rPr lang="en-US" sz="1200" dirty="0">
                          <a:effectLst/>
                        </a:rPr>
                        <a:t> and PFAS</a:t>
                      </a:r>
                    </a:p>
                  </a:txBody>
                  <a:tcPr marL="32813" marR="32813" marT="16407" marB="16407" anchor="ctr"/>
                </a:tc>
                <a:tc>
                  <a:txBody>
                    <a:bodyPr/>
                    <a:lstStyle/>
                    <a:p>
                      <a:pPr fontAlgn="base"/>
                      <a:r>
                        <a:rPr lang="en-GB" sz="500" dirty="0">
                          <a:effectLst/>
                        </a:rPr>
                        <a:t>High – Feeds the LLM to think like a professor</a:t>
                      </a:r>
                    </a:p>
                  </a:txBody>
                  <a:tcPr marL="32813" marR="32813" marT="16407" marB="16407" anchor="ctr"/>
                </a:tc>
                <a:extLst>
                  <a:ext uri="{0D108BD9-81ED-4DB2-BD59-A6C34878D82A}">
                    <a16:rowId xmlns:a16="http://schemas.microsoft.com/office/drawing/2014/main" val="2209349290"/>
                  </a:ext>
                </a:extLst>
              </a:tr>
            </a:tbl>
          </a:graphicData>
        </a:graphic>
      </p:graphicFrame>
    </p:spTree>
    <p:extLst>
      <p:ext uri="{BB962C8B-B14F-4D97-AF65-F5344CB8AC3E}">
        <p14:creationId xmlns:p14="http://schemas.microsoft.com/office/powerpoint/2010/main" val="225336269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What were the goals this sprint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7"/>
        <p:cNvGrpSpPr/>
        <p:nvPr/>
      </p:nvGrpSpPr>
      <p:grpSpPr>
        <a:xfrm>
          <a:off x="0" y="0"/>
          <a:ext cx="0" cy="0"/>
          <a:chOff x="0" y="0"/>
          <a:chExt cx="0" cy="0"/>
        </a:xfrm>
      </p:grpSpPr>
      <p:grpSp>
        <p:nvGrpSpPr>
          <p:cNvPr id="184" name="Google Shape;184;p29"/>
          <p:cNvGrpSpPr/>
          <p:nvPr/>
        </p:nvGrpSpPr>
        <p:grpSpPr>
          <a:xfrm>
            <a:off x="544806" y="2111254"/>
            <a:ext cx="8054387" cy="1963980"/>
            <a:chOff x="116808" y="708392"/>
            <a:chExt cx="10739183" cy="2618640"/>
          </a:xfrm>
        </p:grpSpPr>
        <p:sp>
          <p:nvSpPr>
            <p:cNvPr id="185" name="Google Shape;185;p29"/>
            <p:cNvSpPr/>
            <p:nvPr/>
          </p:nvSpPr>
          <p:spPr>
            <a:xfrm>
              <a:off x="579602" y="708392"/>
              <a:ext cx="1447713" cy="1447713"/>
            </a:xfrm>
            <a:prstGeom prst="ellipse">
              <a:avLst/>
            </a:prstGeom>
            <a:solidFill>
              <a:srgbClr val="FF4F5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9"/>
            <p:cNvSpPr/>
            <p:nvPr/>
          </p:nvSpPr>
          <p:spPr>
            <a:xfrm>
              <a:off x="888131" y="1016921"/>
              <a:ext cx="830655" cy="830655"/>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 name="Google Shape;187;p29"/>
            <p:cNvSpPr/>
            <p:nvPr/>
          </p:nvSpPr>
          <p:spPr>
            <a:xfrm>
              <a:off x="116808"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 name="Google Shape;188;p29"/>
            <p:cNvSpPr txBox="1"/>
            <p:nvPr/>
          </p:nvSpPr>
          <p:spPr>
            <a:xfrm>
              <a:off x="116808" y="2607032"/>
              <a:ext cx="2373300" cy="720000"/>
            </a:xfrm>
            <a:prstGeom prst="rect">
              <a:avLst/>
            </a:prstGeom>
            <a:noFill/>
            <a:ln>
              <a:noFill/>
            </a:ln>
          </p:spPr>
          <p:txBody>
            <a:bodyPr spcFirstLastPara="1" wrap="square" lIns="0" tIns="0" rIns="0" bIns="0" anchor="t" anchorCtr="0">
              <a:noAutofit/>
            </a:bodyPr>
            <a:lstStyle/>
            <a:p>
              <a:pPr algn="ctr">
                <a:buClr>
                  <a:schemeClr val="dk1"/>
                </a:buClr>
                <a:buSzPts val="900"/>
              </a:pPr>
              <a:r>
                <a:rPr lang="en-GB" sz="900" b="1">
                  <a:solidFill>
                    <a:schemeClr val="dk1"/>
                  </a:solidFill>
                  <a:latin typeface="Avenir"/>
                  <a:ea typeface="Avenir"/>
                  <a:cs typeface="Avenir"/>
                  <a:sym typeface="Avenir"/>
                </a:rPr>
                <a:t>DATA:</a:t>
              </a:r>
              <a:br>
                <a:rPr lang="en-GB" sz="900" b="1">
                  <a:solidFill>
                    <a:schemeClr val="dk1"/>
                  </a:solidFill>
                  <a:latin typeface="Avenir"/>
                  <a:ea typeface="Avenir"/>
                  <a:cs typeface="Avenir"/>
                  <a:sym typeface="Avenir"/>
                </a:rPr>
              </a:br>
              <a:r>
                <a:rPr lang="en-GB" sz="900" b="1">
                  <a:solidFill>
                    <a:schemeClr val="dk1"/>
                  </a:solidFill>
                  <a:latin typeface="Avenir"/>
                  <a:ea typeface="Avenir"/>
                  <a:cs typeface="Avenir"/>
                  <a:sym typeface="Avenir"/>
                </a:rPr>
                <a:t>3 </a:t>
              </a:r>
              <a:r>
                <a:rPr lang="en-GB" sz="900" b="1" err="1">
                  <a:solidFill>
                    <a:schemeClr val="dk1"/>
                  </a:solidFill>
                  <a:latin typeface="Avenir"/>
                  <a:ea typeface="Avenir"/>
                  <a:cs typeface="Avenir"/>
                  <a:sym typeface="Avenir"/>
                </a:rPr>
                <a:t>verschillende</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echte</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soort</a:t>
              </a:r>
              <a:r>
                <a:rPr lang="en-GB" sz="900" b="1">
                  <a:solidFill>
                    <a:schemeClr val="dk1"/>
                  </a:solidFill>
                  <a:latin typeface="Avenir"/>
                  <a:ea typeface="Avenir"/>
                  <a:cs typeface="Avenir"/>
                  <a:sym typeface="Avenir"/>
                </a:rPr>
                <a:t> data </a:t>
              </a:r>
              <a:r>
                <a:rPr lang="en-GB" sz="900" b="1" err="1">
                  <a:solidFill>
                    <a:schemeClr val="dk1"/>
                  </a:solidFill>
                  <a:latin typeface="Avenir"/>
                  <a:ea typeface="Avenir"/>
                  <a:cs typeface="Avenir"/>
                  <a:sym typeface="Avenir"/>
                </a:rPr>
                <a:t>waar</a:t>
              </a:r>
              <a:r>
                <a:rPr lang="en-GB" sz="900" b="1">
                  <a:solidFill>
                    <a:schemeClr val="dk1"/>
                  </a:solidFill>
                  <a:latin typeface="Avenir"/>
                  <a:ea typeface="Avenir"/>
                  <a:cs typeface="Avenir"/>
                  <a:sym typeface="Avenir"/>
                </a:rPr>
                <a:t> je de Code op </a:t>
              </a:r>
              <a:r>
                <a:rPr lang="en-GB" sz="900" b="1" err="1">
                  <a:solidFill>
                    <a:schemeClr val="dk1"/>
                  </a:solidFill>
                  <a:latin typeface="Avenir"/>
                  <a:ea typeface="Avenir"/>
                  <a:cs typeface="Avenir"/>
                  <a:sym typeface="Avenir"/>
                </a:rPr>
                <a:t>maakt</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Waar</a:t>
              </a:r>
              <a:r>
                <a:rPr lang="en-GB" sz="900" b="1">
                  <a:solidFill>
                    <a:schemeClr val="dk1"/>
                  </a:solidFill>
                  <a:latin typeface="Avenir"/>
                  <a:ea typeface="Avenir"/>
                  <a:cs typeface="Avenir"/>
                  <a:sym typeface="Avenir"/>
                </a:rPr>
                <a:t> je de JSON File </a:t>
              </a:r>
              <a:r>
                <a:rPr lang="en-GB" sz="900" b="1" err="1">
                  <a:solidFill>
                    <a:schemeClr val="dk1"/>
                  </a:solidFill>
                  <a:latin typeface="Avenir"/>
                  <a:ea typeface="Avenir"/>
                  <a:cs typeface="Avenir"/>
                  <a:sym typeface="Avenir"/>
                </a:rPr>
                <a:t>uit</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genereert</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Liefst</a:t>
              </a:r>
              <a:r>
                <a:rPr lang="en-GB" sz="900" b="1">
                  <a:solidFill>
                    <a:schemeClr val="dk1"/>
                  </a:solidFill>
                  <a:latin typeface="Avenir"/>
                  <a:ea typeface="Avenir"/>
                  <a:cs typeface="Avenir"/>
                  <a:sym typeface="Avenir"/>
                </a:rPr>
                <a:t> via API. </a:t>
              </a:r>
              <a:br>
                <a:rPr lang="en-GB" sz="900" b="1">
                  <a:solidFill>
                    <a:schemeClr val="dk1"/>
                  </a:solidFill>
                  <a:latin typeface="Avenir"/>
                  <a:ea typeface="Avenir"/>
                  <a:cs typeface="Avenir"/>
                  <a:sym typeface="Avenir"/>
                </a:rPr>
              </a:br>
              <a:endParaRPr lang="en-GB" sz="900" b="1">
                <a:solidFill>
                  <a:schemeClr val="dk1"/>
                </a:solidFill>
                <a:latin typeface="Avenir"/>
                <a:ea typeface="Avenir"/>
                <a:cs typeface="Avenir"/>
                <a:sym typeface="Avenir"/>
              </a:endParaRPr>
            </a:p>
          </p:txBody>
        </p:sp>
        <p:sp>
          <p:nvSpPr>
            <p:cNvPr id="189" name="Google Shape;189;p29"/>
            <p:cNvSpPr/>
            <p:nvPr/>
          </p:nvSpPr>
          <p:spPr>
            <a:xfrm>
              <a:off x="3368229" y="708392"/>
              <a:ext cx="1447713" cy="1447713"/>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 name="Google Shape;190;p29"/>
            <p:cNvSpPr/>
            <p:nvPr/>
          </p:nvSpPr>
          <p:spPr>
            <a:xfrm>
              <a:off x="3676758" y="1016921"/>
              <a:ext cx="830655" cy="830655"/>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29"/>
            <p:cNvSpPr/>
            <p:nvPr/>
          </p:nvSpPr>
          <p:spPr>
            <a:xfrm>
              <a:off x="2905436"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29"/>
            <p:cNvSpPr txBox="1"/>
            <p:nvPr/>
          </p:nvSpPr>
          <p:spPr>
            <a:xfrm>
              <a:off x="2905436" y="2607032"/>
              <a:ext cx="2373300" cy="720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1"/>
                </a:buClr>
                <a:buSzPts val="900"/>
                <a:buFont typeface="Avenir"/>
                <a:buNone/>
              </a:pPr>
              <a:r>
                <a:rPr lang="en-GB" sz="900" b="1" err="1">
                  <a:solidFill>
                    <a:schemeClr val="dk1"/>
                  </a:solidFill>
                  <a:latin typeface="Avenir"/>
                  <a:ea typeface="Avenir"/>
                  <a:cs typeface="Avenir"/>
                  <a:sym typeface="Avenir"/>
                </a:rPr>
                <a:t>Programeren</a:t>
              </a:r>
              <a:r>
                <a:rPr lang="en-GB" sz="900" b="1">
                  <a:solidFill>
                    <a:schemeClr val="dk1"/>
                  </a:solidFill>
                  <a:latin typeface="Avenir"/>
                  <a:ea typeface="Avenir"/>
                  <a:cs typeface="Avenir"/>
                  <a:sym typeface="Avenir"/>
                </a:rPr>
                <a:t>:</a:t>
              </a:r>
              <a:br>
                <a:rPr lang="en-GB" sz="900" b="1">
                  <a:solidFill>
                    <a:schemeClr val="dk1"/>
                  </a:solidFill>
                  <a:latin typeface="Avenir"/>
                  <a:ea typeface="Avenir"/>
                  <a:cs typeface="Avenir"/>
                  <a:sym typeface="Avenir"/>
                </a:rPr>
              </a:br>
              <a:r>
                <a:rPr lang="en-GB" sz="900" b="1">
                  <a:solidFill>
                    <a:schemeClr val="dk1"/>
                  </a:solidFill>
                  <a:latin typeface="Avenir"/>
                  <a:ea typeface="Avenir"/>
                  <a:cs typeface="Avenir"/>
                  <a:sym typeface="Avenir"/>
                </a:rPr>
                <a:t>met de 3 data </a:t>
              </a:r>
              <a:r>
                <a:rPr lang="en-GB" sz="900" b="1" err="1">
                  <a:solidFill>
                    <a:schemeClr val="dk1"/>
                  </a:solidFill>
                  <a:latin typeface="Avenir"/>
                  <a:ea typeface="Avenir"/>
                  <a:cs typeface="Avenir"/>
                  <a:sym typeface="Avenir"/>
                </a:rPr>
                <a:t>iputs</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automatische</a:t>
              </a:r>
              <a:r>
                <a:rPr lang="en-GB" sz="900" b="1">
                  <a:solidFill>
                    <a:schemeClr val="dk1"/>
                  </a:solidFill>
                  <a:latin typeface="Avenir"/>
                  <a:ea typeface="Avenir"/>
                  <a:cs typeface="Avenir"/>
                  <a:sym typeface="Avenir"/>
                </a:rPr>
                <a:t> in de Graph word </a:t>
              </a:r>
              <a:r>
                <a:rPr lang="en-GB" sz="900" b="1" err="1">
                  <a:solidFill>
                    <a:schemeClr val="dk1"/>
                  </a:solidFill>
                  <a:latin typeface="Avenir"/>
                  <a:ea typeface="Avenir"/>
                  <a:cs typeface="Avenir"/>
                  <a:sym typeface="Avenir"/>
                </a:rPr>
                <a:t>gezet</a:t>
              </a:r>
              <a:r>
                <a:rPr lang="en-GB" sz="900" b="1">
                  <a:solidFill>
                    <a:schemeClr val="dk1"/>
                  </a:solidFill>
                  <a:latin typeface="Avenir"/>
                  <a:ea typeface="Avenir"/>
                  <a:cs typeface="Avenir"/>
                  <a:sym typeface="Avenir"/>
                </a:rPr>
                <a:t>. </a:t>
              </a:r>
              <a:br>
                <a:rPr lang="en-GB" sz="900" b="1">
                  <a:solidFill>
                    <a:schemeClr val="dk1"/>
                  </a:solidFill>
                  <a:latin typeface="Avenir"/>
                  <a:ea typeface="Avenir"/>
                  <a:cs typeface="Avenir"/>
                  <a:sym typeface="Avenir"/>
                </a:rPr>
              </a:br>
              <a:endParaRPr sz="900" b="0" i="0" u="none" strike="noStrike" cap="none">
                <a:solidFill>
                  <a:schemeClr val="dk1"/>
                </a:solidFill>
                <a:latin typeface="Avenir"/>
                <a:ea typeface="Avenir"/>
                <a:cs typeface="Avenir"/>
                <a:sym typeface="Avenir"/>
              </a:endParaRPr>
            </a:p>
          </p:txBody>
        </p:sp>
        <p:sp>
          <p:nvSpPr>
            <p:cNvPr id="193" name="Google Shape;193;p29"/>
            <p:cNvSpPr/>
            <p:nvPr/>
          </p:nvSpPr>
          <p:spPr>
            <a:xfrm>
              <a:off x="6156857" y="708392"/>
              <a:ext cx="1447713" cy="1447713"/>
            </a:xfrm>
            <a:prstGeom prst="ellipse">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 name="Google Shape;194;p29"/>
            <p:cNvSpPr/>
            <p:nvPr/>
          </p:nvSpPr>
          <p:spPr>
            <a:xfrm>
              <a:off x="5694063"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29"/>
            <p:cNvSpPr txBox="1"/>
            <p:nvPr/>
          </p:nvSpPr>
          <p:spPr>
            <a:xfrm>
              <a:off x="5694063" y="2607032"/>
              <a:ext cx="2373300" cy="720000"/>
            </a:xfrm>
            <a:prstGeom prst="rect">
              <a:avLst/>
            </a:prstGeom>
            <a:noFill/>
            <a:ln>
              <a:noFill/>
            </a:ln>
          </p:spPr>
          <p:txBody>
            <a:bodyPr spcFirstLastPara="1" wrap="square" lIns="0" tIns="0" rIns="0" bIns="0" anchor="t" anchorCtr="0">
              <a:noAutofit/>
            </a:bodyPr>
            <a:lstStyle/>
            <a:p>
              <a:pPr algn="ctr">
                <a:buClr>
                  <a:schemeClr val="dk1"/>
                </a:buClr>
                <a:buSzPts val="900"/>
              </a:pPr>
              <a:r>
                <a:rPr lang="en-GB" sz="900" b="1">
                  <a:solidFill>
                    <a:schemeClr val="dk1"/>
                  </a:solidFill>
                  <a:latin typeface="Avenir"/>
                  <a:ea typeface="Avenir"/>
                  <a:cs typeface="Avenir"/>
                  <a:sym typeface="Avenir"/>
                </a:rPr>
                <a:t>Partnerships</a:t>
              </a:r>
              <a:r>
                <a:rPr lang="en-GB" sz="900">
                  <a:solidFill>
                    <a:schemeClr val="dk1"/>
                  </a:solidFill>
                  <a:latin typeface="Avenir"/>
                  <a:ea typeface="Avenir"/>
                  <a:cs typeface="Avenir"/>
                  <a:sym typeface="Avenir"/>
                </a:rPr>
                <a:t>: Try to recruit Arkin more formally.</a:t>
              </a:r>
            </a:p>
            <a:p>
              <a:pPr algn="ctr">
                <a:buSzPts val="900"/>
              </a:pPr>
              <a:r>
                <a:rPr lang="en-GB" sz="900">
                  <a:solidFill>
                    <a:schemeClr val="dk1"/>
                  </a:solidFill>
                  <a:latin typeface="Avenir"/>
                  <a:ea typeface="Avenir"/>
                  <a:cs typeface="Avenir"/>
                </a:rPr>
                <a:t>Try to ask </a:t>
              </a:r>
              <a:r>
                <a:rPr lang="en-GB" sz="900" err="1">
                  <a:solidFill>
                    <a:schemeClr val="dk1"/>
                  </a:solidFill>
                  <a:latin typeface="Avenir"/>
                  <a:ea typeface="Avenir"/>
                  <a:cs typeface="Avenir"/>
                </a:rPr>
                <a:t>vlad</a:t>
              </a:r>
              <a:r>
                <a:rPr lang="en-GB" sz="900">
                  <a:solidFill>
                    <a:schemeClr val="dk1"/>
                  </a:solidFill>
                  <a:latin typeface="Avenir"/>
                  <a:ea typeface="Avenir"/>
                  <a:cs typeface="Avenir"/>
                </a:rPr>
                <a:t> for data scraper building</a:t>
              </a:r>
              <a:endParaRPr lang="en-GB" sz="900" b="0" i="0" u="none" strike="noStrike" cap="none">
                <a:solidFill>
                  <a:schemeClr val="dk1"/>
                </a:solidFill>
                <a:latin typeface="Avenir"/>
                <a:ea typeface="Avenir"/>
                <a:cs typeface="Avenir"/>
              </a:endParaRPr>
            </a:p>
          </p:txBody>
        </p:sp>
        <p:sp>
          <p:nvSpPr>
            <p:cNvPr id="196" name="Google Shape;196;p29"/>
            <p:cNvSpPr/>
            <p:nvPr/>
          </p:nvSpPr>
          <p:spPr>
            <a:xfrm>
              <a:off x="8945484" y="708392"/>
              <a:ext cx="1447713" cy="1447713"/>
            </a:xfrm>
            <a:prstGeom prst="ellipse">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7" name="Google Shape;197;p29"/>
            <p:cNvSpPr/>
            <p:nvPr/>
          </p:nvSpPr>
          <p:spPr>
            <a:xfrm>
              <a:off x="8482691"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8" name="Google Shape;198;p29"/>
            <p:cNvSpPr txBox="1"/>
            <p:nvPr/>
          </p:nvSpPr>
          <p:spPr>
            <a:xfrm>
              <a:off x="8482691" y="2607032"/>
              <a:ext cx="2373300" cy="720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1"/>
                </a:buClr>
                <a:buSzPts val="900"/>
                <a:buFont typeface="Avenir"/>
                <a:buNone/>
              </a:pPr>
              <a:r>
                <a:rPr lang="en-US" sz="900" b="0" i="0" u="none" strike="noStrike" cap="none">
                  <a:solidFill>
                    <a:schemeClr val="dk1"/>
                  </a:solidFill>
                  <a:latin typeface="Avenir"/>
                  <a:ea typeface="Avenir"/>
                  <a:cs typeface="Avenir"/>
                  <a:sym typeface="Avenir"/>
                </a:rPr>
                <a:t>Data Scraper </a:t>
              </a:r>
              <a:r>
                <a:rPr lang="en-US" sz="900" b="0" i="0" u="none" strike="noStrike" cap="none" err="1">
                  <a:solidFill>
                    <a:schemeClr val="dk1"/>
                  </a:solidFill>
                  <a:latin typeface="Avenir"/>
                  <a:ea typeface="Avenir"/>
                  <a:cs typeface="Avenir"/>
                  <a:sym typeface="Avenir"/>
                </a:rPr>
                <a:t>Bouwen</a:t>
              </a:r>
              <a:r>
                <a:rPr lang="en-US" sz="900" b="0" i="0" u="none" strike="noStrike" cap="none">
                  <a:solidFill>
                    <a:schemeClr val="dk1"/>
                  </a:solidFill>
                  <a:latin typeface="Avenir"/>
                  <a:ea typeface="Avenir"/>
                  <a:cs typeface="Avenir"/>
                  <a:sym typeface="Avenir"/>
                </a:rPr>
                <a:t>: die de files in de database </a:t>
              </a:r>
              <a:r>
                <a:rPr lang="en-US" sz="900" b="0" i="0" u="none" strike="noStrike" cap="none" err="1">
                  <a:solidFill>
                    <a:schemeClr val="dk1"/>
                  </a:solidFill>
                  <a:latin typeface="Avenir"/>
                  <a:ea typeface="Avenir"/>
                  <a:cs typeface="Avenir"/>
                  <a:sym typeface="Avenir"/>
                </a:rPr>
                <a:t>zet</a:t>
              </a:r>
              <a:r>
                <a:rPr lang="en-US" sz="900" b="0" i="0" u="none" strike="noStrike" cap="none">
                  <a:solidFill>
                    <a:schemeClr val="dk1"/>
                  </a:solidFill>
                  <a:latin typeface="Avenir"/>
                  <a:ea typeface="Avenir"/>
                  <a:cs typeface="Avenir"/>
                  <a:sym typeface="Avenir"/>
                </a:rPr>
                <a:t>. </a:t>
              </a:r>
              <a:endParaRPr sz="900" b="0" i="0" u="none" strike="noStrike" cap="none">
                <a:solidFill>
                  <a:schemeClr val="dk1"/>
                </a:solidFill>
                <a:latin typeface="Avenir"/>
                <a:ea typeface="Avenir"/>
                <a:cs typeface="Avenir"/>
                <a:sym typeface="Avenir"/>
              </a:endParaRPr>
            </a:p>
          </p:txBody>
        </p:sp>
      </p:grpSp>
      <p:sp>
        <p:nvSpPr>
          <p:cNvPr id="199" name="Google Shape;199;p29"/>
          <p:cNvSpPr/>
          <p:nvPr/>
        </p:nvSpPr>
        <p:spPr>
          <a:xfrm>
            <a:off x="2509944" y="1189739"/>
            <a:ext cx="365984" cy="348772"/>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02" name="Google Shape;202;p29" descr="Badge Cross outline"/>
          <p:cNvPicPr preferRelativeResize="0"/>
          <p:nvPr/>
        </p:nvPicPr>
        <p:blipFill rotWithShape="1">
          <a:blip r:embed="rId6">
            <a:alphaModFix/>
          </a:blip>
          <a:srcRect/>
          <a:stretch/>
        </p:blipFill>
        <p:spPr>
          <a:xfrm>
            <a:off x="2445927" y="1491975"/>
            <a:ext cx="441775" cy="380394"/>
          </a:xfrm>
          <a:prstGeom prst="rect">
            <a:avLst/>
          </a:prstGeom>
          <a:noFill/>
          <a:ln>
            <a:noFill/>
          </a:ln>
        </p:spPr>
      </p:pic>
      <p:sp>
        <p:nvSpPr>
          <p:cNvPr id="3" name="TextBox 2">
            <a:extLst>
              <a:ext uri="{FF2B5EF4-FFF2-40B4-BE49-F238E27FC236}">
                <a16:creationId xmlns:a16="http://schemas.microsoft.com/office/drawing/2014/main" id="{59E6A3D6-BB29-823E-A845-34C590FE7C09}"/>
              </a:ext>
            </a:extLst>
          </p:cNvPr>
          <p:cNvSpPr txBox="1"/>
          <p:nvPr/>
        </p:nvSpPr>
        <p:spPr>
          <a:xfrm>
            <a:off x="304109" y="991120"/>
            <a:ext cx="2206711" cy="600164"/>
          </a:xfrm>
          <a:prstGeom prst="rect">
            <a:avLst/>
          </a:prstGeom>
          <a:noFill/>
        </p:spPr>
        <p:txBody>
          <a:bodyPr wrap="square" rtlCol="0">
            <a:spAutoFit/>
          </a:bodyPr>
          <a:lstStyle/>
          <a:p>
            <a:r>
              <a:rPr lang="en-US" sz="1100" err="1">
                <a:solidFill>
                  <a:schemeClr val="bg1"/>
                </a:solidFill>
              </a:rPr>
              <a:t>Een</a:t>
            </a:r>
            <a:r>
              <a:rPr lang="en-US" sz="1100">
                <a:solidFill>
                  <a:schemeClr val="bg1"/>
                </a:solidFill>
              </a:rPr>
              <a:t> </a:t>
            </a:r>
            <a:r>
              <a:rPr lang="en-US" sz="1100" err="1">
                <a:solidFill>
                  <a:schemeClr val="bg1"/>
                </a:solidFill>
              </a:rPr>
              <a:t>Gestructueerde</a:t>
            </a:r>
            <a:r>
              <a:rPr lang="en-US" sz="1100">
                <a:solidFill>
                  <a:schemeClr val="bg1"/>
                </a:solidFill>
              </a:rPr>
              <a:t> file, </a:t>
            </a:r>
            <a:r>
              <a:rPr lang="en-US" sz="1100" err="1">
                <a:solidFill>
                  <a:schemeClr val="bg1"/>
                </a:solidFill>
              </a:rPr>
              <a:t>een</a:t>
            </a:r>
            <a:r>
              <a:rPr lang="en-US" sz="1100">
                <a:solidFill>
                  <a:schemeClr val="bg1"/>
                </a:solidFill>
              </a:rPr>
              <a:t> </a:t>
            </a:r>
            <a:r>
              <a:rPr lang="en-US" sz="1100" err="1">
                <a:solidFill>
                  <a:schemeClr val="bg1"/>
                </a:solidFill>
              </a:rPr>
              <a:t>ongestructueerde</a:t>
            </a:r>
            <a:r>
              <a:rPr lang="en-US" sz="1100">
                <a:solidFill>
                  <a:schemeClr val="bg1"/>
                </a:solidFill>
              </a:rPr>
              <a:t> file, - NoSQL – SQL  - 1 Scraped</a:t>
            </a:r>
          </a:p>
        </p:txBody>
      </p:sp>
      <p:sp>
        <p:nvSpPr>
          <p:cNvPr id="6" name="Google Shape;198;p29">
            <a:extLst>
              <a:ext uri="{FF2B5EF4-FFF2-40B4-BE49-F238E27FC236}">
                <a16:creationId xmlns:a16="http://schemas.microsoft.com/office/drawing/2014/main" id="{61DFD278-FDA4-9DB0-CDA0-29CAE2A72F70}"/>
              </a:ext>
            </a:extLst>
          </p:cNvPr>
          <p:cNvSpPr txBox="1"/>
          <p:nvPr/>
        </p:nvSpPr>
        <p:spPr>
          <a:xfrm>
            <a:off x="517478" y="1773059"/>
            <a:ext cx="1779975" cy="540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1"/>
              </a:buClr>
              <a:buSzPts val="900"/>
              <a:buFont typeface="Avenir"/>
              <a:buNone/>
            </a:pPr>
            <a:r>
              <a:rPr lang="nl-NL" sz="900" b="0" i="0" u="none" strike="noStrike" cap="none">
                <a:solidFill>
                  <a:schemeClr val="dk1"/>
                </a:solidFill>
                <a:latin typeface="Avenir"/>
                <a:ea typeface="Avenir"/>
                <a:cs typeface="Avenir"/>
                <a:sym typeface="Avenir"/>
              </a:rPr>
              <a:t>DataSet – Universiteit lobbyig: </a:t>
            </a:r>
            <a:br>
              <a:rPr lang="nl-NL" sz="900" b="0" i="0" u="none" strike="noStrike" cap="none">
                <a:solidFill>
                  <a:schemeClr val="dk1"/>
                </a:solidFill>
                <a:latin typeface="Avenir"/>
                <a:ea typeface="Avenir"/>
                <a:cs typeface="Avenir"/>
                <a:sym typeface="Avenir"/>
              </a:rPr>
            </a:br>
            <a:r>
              <a:rPr lang="nl-NL" sz="900" b="0" i="0" u="none" strike="noStrike" cap="none">
                <a:solidFill>
                  <a:schemeClr val="dk1"/>
                </a:solidFill>
                <a:latin typeface="Avenir"/>
                <a:ea typeface="Avenir"/>
                <a:cs typeface="Avenir"/>
                <a:sym typeface="Avenir"/>
              </a:rPr>
              <a:t>Dataset Gent</a:t>
            </a:r>
          </a:p>
        </p:txBody>
      </p:sp>
      <p:sp>
        <p:nvSpPr>
          <p:cNvPr id="7" name="Google Shape;188;p29">
            <a:extLst>
              <a:ext uri="{FF2B5EF4-FFF2-40B4-BE49-F238E27FC236}">
                <a16:creationId xmlns:a16="http://schemas.microsoft.com/office/drawing/2014/main" id="{783D26E9-F19A-8A8E-C126-7625D399F858}"/>
              </a:ext>
            </a:extLst>
          </p:cNvPr>
          <p:cNvSpPr txBox="1"/>
          <p:nvPr/>
        </p:nvSpPr>
        <p:spPr>
          <a:xfrm>
            <a:off x="556299" y="4278766"/>
            <a:ext cx="1779975" cy="540000"/>
          </a:xfrm>
          <a:prstGeom prst="rect">
            <a:avLst/>
          </a:prstGeom>
          <a:noFill/>
          <a:ln>
            <a:noFill/>
          </a:ln>
        </p:spPr>
        <p:txBody>
          <a:bodyPr spcFirstLastPara="1" wrap="square" lIns="0" tIns="0" rIns="0" bIns="0" anchor="t" anchorCtr="0">
            <a:noAutofit/>
          </a:bodyPr>
          <a:lstStyle/>
          <a:p>
            <a:pPr algn="ctr">
              <a:buClr>
                <a:schemeClr val="dk1"/>
              </a:buClr>
              <a:buSzPts val="900"/>
            </a:pPr>
            <a:r>
              <a:rPr lang="en-GB" sz="900" b="1" err="1">
                <a:solidFill>
                  <a:schemeClr val="dk1"/>
                </a:solidFill>
                <a:latin typeface="Avenir"/>
                <a:ea typeface="Avenir"/>
                <a:cs typeface="Avenir"/>
                <a:sym typeface="Avenir"/>
              </a:rPr>
              <a:t>Goed</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beschrijven</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waar</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komt</a:t>
            </a:r>
            <a:r>
              <a:rPr lang="en-GB" sz="900" b="1">
                <a:solidFill>
                  <a:schemeClr val="dk1"/>
                </a:solidFill>
                <a:latin typeface="Avenir"/>
                <a:ea typeface="Avenir"/>
                <a:cs typeface="Avenir"/>
                <a:sym typeface="Avenir"/>
              </a:rPr>
              <a:t> het </a:t>
            </a:r>
            <a:r>
              <a:rPr lang="en-GB" sz="900" b="1" err="1">
                <a:solidFill>
                  <a:schemeClr val="dk1"/>
                </a:solidFill>
                <a:latin typeface="Avenir"/>
                <a:ea typeface="Avenir"/>
                <a:cs typeface="Avenir"/>
                <a:sym typeface="Avenir"/>
              </a:rPr>
              <a:t>vandaan</a:t>
            </a:r>
            <a:r>
              <a:rPr lang="en-GB" sz="900" b="1">
                <a:solidFill>
                  <a:schemeClr val="dk1"/>
                </a:solidFill>
                <a:latin typeface="Avenir"/>
                <a:ea typeface="Avenir"/>
                <a:cs typeface="Avenir"/>
                <a:sym typeface="Avenir"/>
              </a:rPr>
              <a:t>, </a:t>
            </a:r>
            <a:r>
              <a:rPr lang="en-GB" sz="900" b="1" err="1">
                <a:solidFill>
                  <a:schemeClr val="dk1"/>
                </a:solidFill>
                <a:latin typeface="Avenir"/>
                <a:ea typeface="Avenir"/>
                <a:cs typeface="Avenir"/>
                <a:sym typeface="Avenir"/>
              </a:rPr>
              <a:t>waarom</a:t>
            </a:r>
            <a:r>
              <a:rPr lang="en-GB" sz="900" b="1">
                <a:solidFill>
                  <a:schemeClr val="dk1"/>
                </a:solidFill>
                <a:latin typeface="Avenir"/>
                <a:ea typeface="Avenir"/>
                <a:cs typeface="Avenir"/>
                <a:sym typeface="Avenir"/>
              </a:rPr>
              <a:t> is het relevant, wat is de </a:t>
            </a:r>
            <a:r>
              <a:rPr lang="en-GB" sz="900" b="1" err="1">
                <a:solidFill>
                  <a:schemeClr val="dk1"/>
                </a:solidFill>
                <a:latin typeface="Avenir"/>
                <a:ea typeface="Avenir"/>
                <a:cs typeface="Avenir"/>
                <a:sym typeface="Avenir"/>
              </a:rPr>
              <a:t>kwaliteit</a:t>
            </a:r>
            <a:r>
              <a:rPr lang="en-GB" sz="900" b="1">
                <a:solidFill>
                  <a:schemeClr val="dk1"/>
                </a:solidFill>
                <a:latin typeface="Avenir"/>
                <a:ea typeface="Avenir"/>
                <a:cs typeface="Avenir"/>
                <a:sym typeface="Avenir"/>
              </a:rPr>
              <a:t>, wat </a:t>
            </a:r>
            <a:r>
              <a:rPr lang="en-GB" sz="900" b="1" err="1">
                <a:solidFill>
                  <a:schemeClr val="dk1"/>
                </a:solidFill>
                <a:latin typeface="Avenir"/>
                <a:ea typeface="Avenir"/>
                <a:cs typeface="Avenir"/>
                <a:sym typeface="Avenir"/>
              </a:rPr>
              <a:t>zijn</a:t>
            </a:r>
            <a:r>
              <a:rPr lang="en-GB" sz="900" b="1">
                <a:solidFill>
                  <a:schemeClr val="dk1"/>
                </a:solidFill>
                <a:latin typeface="Avenir"/>
                <a:ea typeface="Avenir"/>
                <a:cs typeface="Avenir"/>
                <a:sym typeface="Avenir"/>
              </a:rPr>
              <a:t> de </a:t>
            </a:r>
            <a:r>
              <a:rPr lang="en-GB" sz="900" b="1" err="1">
                <a:solidFill>
                  <a:schemeClr val="dk1"/>
                </a:solidFill>
                <a:latin typeface="Avenir"/>
                <a:ea typeface="Avenir"/>
                <a:cs typeface="Avenir"/>
                <a:sym typeface="Avenir"/>
              </a:rPr>
              <a:t>kenmerken</a:t>
            </a:r>
            <a:r>
              <a:rPr lang="en-GB" sz="900" b="1">
                <a:solidFill>
                  <a:schemeClr val="dk1"/>
                </a:solidFill>
                <a:latin typeface="Avenir"/>
                <a:ea typeface="Avenir"/>
                <a:cs typeface="Avenir"/>
                <a:sym typeface="Avenir"/>
              </a:rPr>
              <a:t>. </a:t>
            </a:r>
          </a:p>
        </p:txBody>
      </p:sp>
      <p:sp>
        <p:nvSpPr>
          <p:cNvPr id="4" name="TextBox 3">
            <a:extLst>
              <a:ext uri="{FF2B5EF4-FFF2-40B4-BE49-F238E27FC236}">
                <a16:creationId xmlns:a16="http://schemas.microsoft.com/office/drawing/2014/main" id="{7865EBEB-40FA-6F59-9251-BC98EF7D9973}"/>
              </a:ext>
            </a:extLst>
          </p:cNvPr>
          <p:cNvSpPr txBox="1"/>
          <p:nvPr/>
        </p:nvSpPr>
        <p:spPr>
          <a:xfrm>
            <a:off x="4766153" y="4159424"/>
            <a:ext cx="1842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900">
                <a:solidFill>
                  <a:schemeClr val="bg1"/>
                </a:solidFill>
                <a:latin typeface="Avenir"/>
              </a:rPr>
              <a:t>Universiteit making </a:t>
            </a:r>
            <a:r>
              <a:rPr lang="nl-NL" sz="900" err="1">
                <a:solidFill>
                  <a:schemeClr val="bg1"/>
                </a:solidFill>
                <a:latin typeface="Avenir"/>
              </a:rPr>
              <a:t>friends</a:t>
            </a:r>
            <a:br>
              <a:rPr lang="en-GB" sz="900">
                <a:solidFill>
                  <a:schemeClr val="bg1"/>
                </a:solidFill>
                <a:latin typeface="Avenir"/>
              </a:rPr>
            </a:br>
            <a:r>
              <a:rPr lang="nl-NL" sz="900">
                <a:solidFill>
                  <a:schemeClr val="bg1"/>
                </a:solidFill>
                <a:latin typeface="Avenir"/>
              </a:rPr>
              <a:t>Dataset Gent</a:t>
            </a:r>
            <a:endParaRPr lang="en-GB">
              <a:solidFill>
                <a:schemeClr val="bg1"/>
              </a:solidFill>
            </a:endParaRPr>
          </a:p>
        </p:txBody>
      </p:sp>
      <p:pic>
        <p:nvPicPr>
          <p:cNvPr id="5" name="Google Shape;202;p29" descr="Badge Cross outline">
            <a:extLst>
              <a:ext uri="{FF2B5EF4-FFF2-40B4-BE49-F238E27FC236}">
                <a16:creationId xmlns:a16="http://schemas.microsoft.com/office/drawing/2014/main" id="{D19F1825-9F93-C269-C73F-5EC322A91721}"/>
              </a:ext>
            </a:extLst>
          </p:cNvPr>
          <p:cNvPicPr preferRelativeResize="0"/>
          <p:nvPr/>
        </p:nvPicPr>
        <p:blipFill rotWithShape="1">
          <a:blip r:embed="rId6">
            <a:alphaModFix/>
          </a:blip>
          <a:srcRect/>
          <a:stretch/>
        </p:blipFill>
        <p:spPr>
          <a:xfrm>
            <a:off x="3305375" y="1582862"/>
            <a:ext cx="441775" cy="380394"/>
          </a:xfrm>
          <a:prstGeom prst="rect">
            <a:avLst/>
          </a:prstGeom>
          <a:noFill/>
          <a:ln>
            <a:noFill/>
          </a:ln>
        </p:spPr>
      </p:pic>
      <p:sp>
        <p:nvSpPr>
          <p:cNvPr id="8" name="Google Shape;199;p29">
            <a:extLst>
              <a:ext uri="{FF2B5EF4-FFF2-40B4-BE49-F238E27FC236}">
                <a16:creationId xmlns:a16="http://schemas.microsoft.com/office/drawing/2014/main" id="{FD7C10DA-96C6-7CB8-6CAD-4EE18BB3F952}"/>
              </a:ext>
            </a:extLst>
          </p:cNvPr>
          <p:cNvSpPr/>
          <p:nvPr/>
        </p:nvSpPr>
        <p:spPr>
          <a:xfrm>
            <a:off x="5504607" y="1615523"/>
            <a:ext cx="365984" cy="348772"/>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9" name="Google Shape;202;p29" descr="Badge Cross outline">
            <a:extLst>
              <a:ext uri="{FF2B5EF4-FFF2-40B4-BE49-F238E27FC236}">
                <a16:creationId xmlns:a16="http://schemas.microsoft.com/office/drawing/2014/main" id="{19D6E717-99BF-14D6-F627-0E1E4BD6FD6F}"/>
              </a:ext>
            </a:extLst>
          </p:cNvPr>
          <p:cNvPicPr preferRelativeResize="0"/>
          <p:nvPr/>
        </p:nvPicPr>
        <p:blipFill rotWithShape="1">
          <a:blip r:embed="rId6">
            <a:alphaModFix/>
          </a:blip>
          <a:srcRect/>
          <a:stretch/>
        </p:blipFill>
        <p:spPr>
          <a:xfrm>
            <a:off x="7488317" y="1601053"/>
            <a:ext cx="441775" cy="380394"/>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11CBC6E-BC09-33AE-DEE9-265313D9EA7A}"/>
              </a:ext>
            </a:extLst>
          </p:cNvPr>
          <p:cNvGraphicFramePr>
            <a:graphicFrameLocks noGrp="1"/>
          </p:cNvGraphicFramePr>
          <p:nvPr>
            <p:ph idx="1"/>
            <p:extLst>
              <p:ext uri="{D42A27DB-BD31-4B8C-83A1-F6EECF244321}">
                <p14:modId xmlns:p14="http://schemas.microsoft.com/office/powerpoint/2010/main" val="4245069838"/>
              </p:ext>
            </p:extLst>
          </p:nvPr>
        </p:nvGraphicFramePr>
        <p:xfrm>
          <a:off x="992069" y="573006"/>
          <a:ext cx="7003614" cy="2999740"/>
        </p:xfrm>
        <a:graphic>
          <a:graphicData uri="http://schemas.openxmlformats.org/drawingml/2006/table">
            <a:tbl>
              <a:tblPr firstRow="1" bandRow="1">
                <a:tableStyleId>{5C22544A-7EE6-4342-B048-85BDC9FD1C3A}</a:tableStyleId>
              </a:tblPr>
              <a:tblGrid>
                <a:gridCol w="2334538">
                  <a:extLst>
                    <a:ext uri="{9D8B030D-6E8A-4147-A177-3AD203B41FA5}">
                      <a16:colId xmlns:a16="http://schemas.microsoft.com/office/drawing/2014/main" val="255403371"/>
                    </a:ext>
                  </a:extLst>
                </a:gridCol>
                <a:gridCol w="2334538">
                  <a:extLst>
                    <a:ext uri="{9D8B030D-6E8A-4147-A177-3AD203B41FA5}">
                      <a16:colId xmlns:a16="http://schemas.microsoft.com/office/drawing/2014/main" val="99669691"/>
                    </a:ext>
                  </a:extLst>
                </a:gridCol>
                <a:gridCol w="2334538">
                  <a:extLst>
                    <a:ext uri="{9D8B030D-6E8A-4147-A177-3AD203B41FA5}">
                      <a16:colId xmlns:a16="http://schemas.microsoft.com/office/drawing/2014/main" val="3665283878"/>
                    </a:ext>
                  </a:extLst>
                </a:gridCol>
              </a:tblGrid>
              <a:tr h="370840">
                <a:tc>
                  <a:txBody>
                    <a:bodyPr/>
                    <a:lstStyle/>
                    <a:p>
                      <a:r>
                        <a:rPr lang="en-US" dirty="0"/>
                        <a:t>What</a:t>
                      </a:r>
                      <a:endParaRPr lang="en-NL" dirty="0"/>
                    </a:p>
                  </a:txBody>
                  <a:tcPr/>
                </a:tc>
                <a:tc>
                  <a:txBody>
                    <a:bodyPr/>
                    <a:lstStyle/>
                    <a:p>
                      <a:r>
                        <a:rPr lang="en-US" dirty="0"/>
                        <a:t>Why</a:t>
                      </a:r>
                      <a:endParaRPr lang="en-NL" dirty="0"/>
                    </a:p>
                  </a:txBody>
                  <a:tcPr/>
                </a:tc>
                <a:tc>
                  <a:txBody>
                    <a:bodyPr/>
                    <a:lstStyle/>
                    <a:p>
                      <a:r>
                        <a:rPr lang="en-US" dirty="0"/>
                        <a:t>Link</a:t>
                      </a:r>
                      <a:endParaRPr lang="en-NL" dirty="0"/>
                    </a:p>
                  </a:txBody>
                  <a:tcPr/>
                </a:tc>
                <a:extLst>
                  <a:ext uri="{0D108BD9-81ED-4DB2-BD59-A6C34878D82A}">
                    <a16:rowId xmlns:a16="http://schemas.microsoft.com/office/drawing/2014/main" val="3901181163"/>
                  </a:ext>
                </a:extLst>
              </a:tr>
              <a:tr h="370840">
                <a:tc>
                  <a:txBody>
                    <a:bodyPr/>
                    <a:lstStyle/>
                    <a:p>
                      <a:r>
                        <a:rPr lang="en-US" dirty="0">
                          <a:solidFill>
                            <a:schemeClr val="bg1"/>
                          </a:solidFill>
                        </a:rPr>
                        <a:t>Public Awesome Datasets</a:t>
                      </a:r>
                      <a:endParaRPr lang="en-NL" dirty="0">
                        <a:solidFill>
                          <a:schemeClr val="bg1"/>
                        </a:solidFill>
                      </a:endParaRPr>
                    </a:p>
                  </a:txBody>
                  <a:tcPr/>
                </a:tc>
                <a:tc>
                  <a:txBody>
                    <a:bodyPr/>
                    <a:lstStyle/>
                    <a:p>
                      <a:r>
                        <a:rPr lang="en-US" dirty="0">
                          <a:solidFill>
                            <a:schemeClr val="bg1"/>
                          </a:solidFill>
                        </a:rPr>
                        <a:t>Easy </a:t>
                      </a:r>
                      <a:r>
                        <a:rPr lang="en-US" dirty="0" err="1">
                          <a:solidFill>
                            <a:schemeClr val="bg1"/>
                          </a:solidFill>
                        </a:rPr>
                        <a:t>Accessabile</a:t>
                      </a:r>
                      <a:r>
                        <a:rPr lang="en-US" dirty="0">
                          <a:solidFill>
                            <a:schemeClr val="bg1"/>
                          </a:solidFill>
                        </a:rPr>
                        <a:t>, workable right away</a:t>
                      </a:r>
                      <a:endParaRPr lang="en-NL" dirty="0">
                        <a:solidFill>
                          <a:schemeClr val="bg1"/>
                        </a:solidFill>
                      </a:endParaRPr>
                    </a:p>
                  </a:txBody>
                  <a:tcPr/>
                </a:tc>
                <a:tc>
                  <a:txBody>
                    <a:bodyPr/>
                    <a:lstStyle/>
                    <a:p>
                      <a:r>
                        <a:rPr lang="en-NL" sz="900" dirty="0">
                          <a:solidFill>
                            <a:schemeClr val="bg1"/>
                          </a:solidFill>
                        </a:rPr>
                        <a:t>https://github.com/awesomedata/awesome-public-datasets</a:t>
                      </a:r>
                    </a:p>
                  </a:txBody>
                  <a:tcPr/>
                </a:tc>
                <a:extLst>
                  <a:ext uri="{0D108BD9-81ED-4DB2-BD59-A6C34878D82A}">
                    <a16:rowId xmlns:a16="http://schemas.microsoft.com/office/drawing/2014/main" val="3861035251"/>
                  </a:ext>
                </a:extLst>
              </a:tr>
              <a:tr h="268383">
                <a:tc>
                  <a:txBody>
                    <a:bodyPr/>
                    <a:lstStyle/>
                    <a:p>
                      <a:r>
                        <a:rPr lang="en-US" dirty="0">
                          <a:solidFill>
                            <a:schemeClr val="bg1"/>
                          </a:solidFill>
                        </a:rPr>
                        <a:t>Bill of Lading Trade Data</a:t>
                      </a:r>
                      <a:endParaRPr lang="en-NL" dirty="0">
                        <a:solidFill>
                          <a:schemeClr val="bg1"/>
                        </a:solidFill>
                      </a:endParaRPr>
                    </a:p>
                  </a:txBody>
                  <a:tcPr/>
                </a:tc>
                <a:tc>
                  <a:txBody>
                    <a:bodyPr/>
                    <a:lstStyle/>
                    <a:p>
                      <a:r>
                        <a:rPr lang="en-US" dirty="0">
                          <a:solidFill>
                            <a:schemeClr val="bg1"/>
                          </a:solidFill>
                        </a:rPr>
                        <a:t>Holds Accurate Bill of Lading</a:t>
                      </a:r>
                      <a:endParaRPr lang="en-NL" dirty="0">
                        <a:solidFill>
                          <a:schemeClr val="bg1"/>
                        </a:solidFill>
                      </a:endParaRPr>
                    </a:p>
                  </a:txBody>
                  <a:tcPr/>
                </a:tc>
                <a:tc>
                  <a:txBody>
                    <a:bodyPr/>
                    <a:lstStyle/>
                    <a:p>
                      <a:r>
                        <a:rPr lang="en-NL" dirty="0">
                          <a:solidFill>
                            <a:schemeClr val="bg1"/>
                          </a:solidFill>
                          <a:hlinkClick r:id="rId2"/>
                        </a:rPr>
                        <a:t>https://comtradeplus.un.org</a:t>
                      </a:r>
                      <a:endParaRPr lang="en-NL" dirty="0">
                        <a:solidFill>
                          <a:schemeClr val="bg1"/>
                        </a:solidFill>
                      </a:endParaRPr>
                    </a:p>
                  </a:txBody>
                  <a:tcPr/>
                </a:tc>
                <a:extLst>
                  <a:ext uri="{0D108BD9-81ED-4DB2-BD59-A6C34878D82A}">
                    <a16:rowId xmlns:a16="http://schemas.microsoft.com/office/drawing/2014/main" val="3317917101"/>
                  </a:ext>
                </a:extLst>
              </a:tr>
              <a:tr h="268383">
                <a:tc>
                  <a:txBody>
                    <a:bodyPr/>
                    <a:lstStyle/>
                    <a:p>
                      <a:r>
                        <a:rPr lang="en-US" dirty="0">
                          <a:solidFill>
                            <a:schemeClr val="bg1"/>
                          </a:solidFill>
                        </a:rPr>
                        <a:t>!! PERFECT FOR OUR USECASE!! </a:t>
                      </a:r>
                      <a:endParaRPr lang="en-NL" dirty="0">
                        <a:solidFill>
                          <a:schemeClr val="bg1"/>
                        </a:solidFill>
                      </a:endParaRPr>
                    </a:p>
                  </a:txBody>
                  <a:tcPr/>
                </a:tc>
                <a:tc>
                  <a:txBody>
                    <a:bodyPr/>
                    <a:lstStyle/>
                    <a:p>
                      <a:r>
                        <a:rPr lang="en-US" dirty="0">
                          <a:solidFill>
                            <a:schemeClr val="bg1"/>
                          </a:solidFill>
                        </a:rPr>
                        <a:t>Is a database that charts power Dynamics</a:t>
                      </a:r>
                      <a:endParaRPr lang="en-NL" dirty="0">
                        <a:solidFill>
                          <a:schemeClr val="bg1"/>
                        </a:solidFill>
                      </a:endParaRPr>
                    </a:p>
                  </a:txBody>
                  <a:tcPr/>
                </a:tc>
                <a:tc>
                  <a:txBody>
                    <a:bodyPr/>
                    <a:lstStyle/>
                    <a:p>
                      <a:r>
                        <a:rPr lang="en-NL" dirty="0">
                          <a:solidFill>
                            <a:schemeClr val="bg1"/>
                          </a:solidFill>
                          <a:hlinkClick r:id="rId3"/>
                        </a:rPr>
                        <a:t>https://www.usitc.gov/data/gravity/itpde.htm</a:t>
                      </a:r>
                      <a:endParaRPr lang="en-US" dirty="0">
                        <a:solidFill>
                          <a:schemeClr val="bg1"/>
                        </a:solidFill>
                      </a:endParaRPr>
                    </a:p>
                    <a:p>
                      <a:r>
                        <a:rPr lang="en-NL" dirty="0">
                          <a:solidFill>
                            <a:schemeClr val="bg1"/>
                          </a:solidFill>
                        </a:rPr>
                        <a:t>https://wits.worldbank.org/gvc/gvc-data-download.html</a:t>
                      </a:r>
                    </a:p>
                  </a:txBody>
                  <a:tcPr/>
                </a:tc>
                <a:extLst>
                  <a:ext uri="{0D108BD9-81ED-4DB2-BD59-A6C34878D82A}">
                    <a16:rowId xmlns:a16="http://schemas.microsoft.com/office/drawing/2014/main" val="2151579290"/>
                  </a:ext>
                </a:extLst>
              </a:tr>
              <a:tr h="268383">
                <a:tc>
                  <a:txBody>
                    <a:bodyPr/>
                    <a:lstStyle/>
                    <a:p>
                      <a:r>
                        <a:rPr lang="en-US" dirty="0">
                          <a:solidFill>
                            <a:schemeClr val="bg1"/>
                          </a:solidFill>
                        </a:rPr>
                        <a:t>Sec – Gov Help</a:t>
                      </a:r>
                      <a:endParaRPr lang="en-NL" dirty="0">
                        <a:solidFill>
                          <a:schemeClr val="bg1"/>
                        </a:solidFill>
                      </a:endParaRPr>
                    </a:p>
                  </a:txBody>
                  <a:tcPr/>
                </a:tc>
                <a:tc>
                  <a:txBody>
                    <a:bodyPr/>
                    <a:lstStyle/>
                    <a:p>
                      <a:r>
                        <a:rPr lang="en-US" dirty="0">
                          <a:solidFill>
                            <a:schemeClr val="bg1"/>
                          </a:solidFill>
                        </a:rPr>
                        <a:t>Company Relationship Data</a:t>
                      </a:r>
                      <a:endParaRPr lang="en-NL" dirty="0">
                        <a:solidFill>
                          <a:schemeClr val="bg1"/>
                        </a:solidFill>
                      </a:endParaRPr>
                    </a:p>
                  </a:txBody>
                  <a:tcPr/>
                </a:tc>
                <a:tc>
                  <a:txBody>
                    <a:bodyPr/>
                    <a:lstStyle/>
                    <a:p>
                      <a:r>
                        <a:rPr lang="en-NL" dirty="0">
                          <a:solidFill>
                            <a:schemeClr val="bg1"/>
                          </a:solidFill>
                        </a:rPr>
                        <a:t>https://www.sec.gov/help/foiadocsbdfoia</a:t>
                      </a:r>
                    </a:p>
                  </a:txBody>
                  <a:tcPr/>
                </a:tc>
                <a:extLst>
                  <a:ext uri="{0D108BD9-81ED-4DB2-BD59-A6C34878D82A}">
                    <a16:rowId xmlns:a16="http://schemas.microsoft.com/office/drawing/2014/main" val="1874725834"/>
                  </a:ext>
                </a:extLst>
              </a:tr>
            </a:tbl>
          </a:graphicData>
        </a:graphic>
      </p:graphicFrame>
      <p:pic>
        <p:nvPicPr>
          <p:cNvPr id="2050" name="Picture 2">
            <a:extLst>
              <a:ext uri="{FF2B5EF4-FFF2-40B4-BE49-F238E27FC236}">
                <a16:creationId xmlns:a16="http://schemas.microsoft.com/office/drawing/2014/main" id="{0B3246C6-9862-B4CC-41D8-9498A7C04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1" y="3425234"/>
            <a:ext cx="3539775" cy="1718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062F7B-601F-1126-A131-0E7B574DA09B}"/>
              </a:ext>
            </a:extLst>
          </p:cNvPr>
          <p:cNvSpPr txBox="1"/>
          <p:nvPr/>
        </p:nvSpPr>
        <p:spPr>
          <a:xfrm>
            <a:off x="3994601" y="3480960"/>
            <a:ext cx="4936748" cy="1754326"/>
          </a:xfrm>
          <a:prstGeom prst="rect">
            <a:avLst/>
          </a:prstGeom>
          <a:noFill/>
        </p:spPr>
        <p:txBody>
          <a:bodyPr wrap="square" rtlCol="0">
            <a:spAutoFit/>
          </a:bodyPr>
          <a:lstStyle/>
          <a:p>
            <a:r>
              <a:rPr lang="en-US" dirty="0"/>
              <a:t>Company Data – Buyer Supplier; </a:t>
            </a:r>
            <a:r>
              <a:rPr lang="en-US" dirty="0" err="1"/>
              <a:t>dat</a:t>
            </a:r>
            <a:r>
              <a:rPr lang="en-US" dirty="0"/>
              <a:t> ze met </a:t>
            </a:r>
            <a:r>
              <a:rPr lang="en-US" dirty="0" err="1"/>
              <a:t>elkaar</a:t>
            </a:r>
            <a:r>
              <a:rPr lang="en-US" dirty="0"/>
              <a:t> </a:t>
            </a:r>
            <a:r>
              <a:rPr lang="en-US" dirty="0" err="1"/>
              <a:t>zaken</a:t>
            </a:r>
            <a:r>
              <a:rPr lang="en-US" dirty="0"/>
              <a:t> </a:t>
            </a:r>
            <a:r>
              <a:rPr lang="en-US" dirty="0" err="1"/>
              <a:t>doen</a:t>
            </a:r>
            <a:r>
              <a:rPr lang="en-US" dirty="0"/>
              <a:t>. Alleen die even. </a:t>
            </a:r>
            <a:br>
              <a:rPr lang="en-US" dirty="0"/>
            </a:br>
            <a:r>
              <a:rPr lang="en-US" dirty="0"/>
              <a:t>Bill of lading, of a payment file; </a:t>
            </a:r>
          </a:p>
          <a:p>
            <a:r>
              <a:rPr lang="en-US" dirty="0"/>
              <a:t>Can be Old;  With a company Database &gt; KVK Do they still exist. All nodes in the dataset. Links between Nodes; </a:t>
            </a:r>
            <a:endParaRPr lang="en-NL" dirty="0"/>
          </a:p>
        </p:txBody>
      </p:sp>
    </p:spTree>
    <p:extLst>
      <p:ext uri="{BB962C8B-B14F-4D97-AF65-F5344CB8AC3E}">
        <p14:creationId xmlns:p14="http://schemas.microsoft.com/office/powerpoint/2010/main" val="85668124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DFEA-3C09-E0E9-B258-18C987B5AF9D}"/>
              </a:ext>
            </a:extLst>
          </p:cNvPr>
          <p:cNvSpPr>
            <a:spLocks noGrp="1"/>
          </p:cNvSpPr>
          <p:nvPr>
            <p:ph type="title"/>
          </p:nvPr>
        </p:nvSpPr>
        <p:spPr/>
        <p:txBody>
          <a:bodyPr/>
          <a:lstStyle/>
          <a:p>
            <a:r>
              <a:rPr lang="en-US" dirty="0"/>
              <a:t>API Scraping</a:t>
            </a:r>
            <a:endParaRPr lang="en-NL" dirty="0"/>
          </a:p>
        </p:txBody>
      </p:sp>
      <p:sp>
        <p:nvSpPr>
          <p:cNvPr id="4" name="Text Placeholder 3">
            <a:extLst>
              <a:ext uri="{FF2B5EF4-FFF2-40B4-BE49-F238E27FC236}">
                <a16:creationId xmlns:a16="http://schemas.microsoft.com/office/drawing/2014/main" id="{87BA9E44-E200-B890-A6CA-003375C1C468}"/>
              </a:ext>
            </a:extLst>
          </p:cNvPr>
          <p:cNvSpPr>
            <a:spLocks noGrp="1"/>
          </p:cNvSpPr>
          <p:nvPr>
            <p:ph type="body" sz="half" idx="2"/>
          </p:nvPr>
        </p:nvSpPr>
        <p:spPr>
          <a:xfrm>
            <a:off x="323955" y="2798578"/>
            <a:ext cx="2550797" cy="2171699"/>
          </a:xfrm>
        </p:spPr>
        <p:txBody>
          <a:bodyPr/>
          <a:lstStyle/>
          <a:p>
            <a:r>
              <a:rPr lang="en-US" dirty="0"/>
              <a:t>https://www.youtube.com/watch?v=hrC8CbCf4Ig</a:t>
            </a:r>
            <a:endParaRPr lang="en-NL" dirty="0"/>
          </a:p>
        </p:txBody>
      </p:sp>
      <p:pic>
        <p:nvPicPr>
          <p:cNvPr id="1026" name="Picture 2" descr="Web Scraping in Node.js using Puppeteer">
            <a:extLst>
              <a:ext uri="{FF2B5EF4-FFF2-40B4-BE49-F238E27FC236}">
                <a16:creationId xmlns:a16="http://schemas.microsoft.com/office/drawing/2014/main" id="{A13D7C8B-1448-A527-CE48-9EFB3C9EC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632" y="1259072"/>
            <a:ext cx="5250712" cy="26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7552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3447033C-24BD-5FA3-147D-F991C66D50D1}"/>
              </a:ext>
            </a:extLst>
          </p:cNvPr>
          <p:cNvSpPr>
            <a:spLocks noChangeArrowheads="1"/>
          </p:cNvSpPr>
          <p:nvPr/>
        </p:nvSpPr>
        <p:spPr bwMode="auto">
          <a:xfrm>
            <a:off x="85060" y="427335"/>
            <a:ext cx="10580140"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27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OpenRefine</a:t>
            </a:r>
            <a:r>
              <a:rPr kumimoji="0" lang="en-NL" altLang="en-NL" sz="27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&amp; JSON file format</a:t>
            </a:r>
            <a:endParaRPr kumimoji="0" lang="en-NL" altLang="en-N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dirty="0">
                <a:ln>
                  <a:noFill/>
                </a:ln>
                <a:solidFill>
                  <a:schemeClr val="tx1"/>
                </a:solidFill>
                <a:effectLst/>
                <a:latin typeface="Arial" panose="020B0604020202020204" pitchFamily="34" charset="0"/>
              </a:rPr>
            </a:br>
            <a:endParaRPr kumimoji="0" lang="en-NL" altLang="en-N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1800" b="0" i="0" u="sng" strike="noStrike" cap="none" normalizeH="0" baseline="0" dirty="0">
                <a:ln>
                  <a:noFill/>
                </a:ln>
                <a:solidFill>
                  <a:srgbClr val="0097A7"/>
                </a:solidFill>
                <a:effectLst/>
                <a:latin typeface="Arial" panose="020B0604020202020204" pitchFamily="34" charset="0"/>
                <a:cs typeface="Arial" panose="020B0604020202020204" pitchFamily="34" charset="0"/>
                <a:hlinkClick r:id="rId2"/>
              </a:rPr>
              <a:t>Demonstration</a:t>
            </a:r>
            <a:r>
              <a:rPr kumimoji="0" lang="en-NL" altLang="en-NL" sz="13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 (</a:t>
            </a:r>
            <a:r>
              <a:rPr kumimoji="0" lang="en-NL" altLang="en-NL" sz="1300" b="0" i="0" u="sng" strike="noStrike" cap="none" normalizeH="0" baseline="0" dirty="0">
                <a:ln>
                  <a:noFill/>
                </a:ln>
                <a:solidFill>
                  <a:srgbClr val="0097A7"/>
                </a:solidFill>
                <a:effectLst/>
                <a:latin typeface="Arial" panose="020B0604020202020204" pitchFamily="34" charset="0"/>
                <a:cs typeface="Arial" panose="020B0604020202020204" pitchFamily="34" charset="0"/>
                <a:hlinkClick r:id="rId3"/>
              </a:rPr>
              <a:t>http://v.gd/parsing3333</a:t>
            </a:r>
            <a:r>
              <a:rPr kumimoji="0" lang="en-NL" altLang="en-NL" sz="13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a:t>
            </a:r>
            <a:endParaRPr kumimoji="0" lang="en-NL" altLang="en-NL" sz="8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NL" altLang="en-NL" sz="13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step-by-step guide using </a:t>
            </a:r>
            <a:r>
              <a:rPr kumimoji="0" lang="en-NL" altLang="en-NL" sz="13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OpenRefine</a:t>
            </a:r>
            <a:r>
              <a:rPr kumimoji="0" lang="en-NL" altLang="en-NL" sz="13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to gather JSON data via Google Map’s API; then parse the JSON for latitude &amp; longitude</a:t>
            </a:r>
            <a:endParaRPr kumimoji="0" lang="en-NL" altLang="en-NL"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dirty="0">
                <a:ln>
                  <a:noFill/>
                </a:ln>
                <a:solidFill>
                  <a:schemeClr val="tx1"/>
                </a:solidFill>
                <a:effectLst/>
                <a:latin typeface="Arial" panose="020B0604020202020204" pitchFamily="34" charset="0"/>
              </a:rPr>
            </a:br>
            <a:r>
              <a:rPr kumimoji="0" lang="en-NL" altLang="en-NL" sz="1800" b="0" i="0" u="none" strike="noStrike" cap="none" normalizeH="0" baseline="0" dirty="0">
                <a:ln>
                  <a:noFill/>
                </a:ln>
                <a:solidFill>
                  <a:schemeClr val="tx1"/>
                </a:solidFill>
                <a:effectLst/>
                <a:latin typeface="Arial" panose="020B0604020202020204" pitchFamily="34" charset="0"/>
              </a:rPr>
              <a:t>  </a:t>
            </a:r>
            <a:r>
              <a:rPr kumimoji="0" lang="en-NL" altLang="en-NL" sz="19200" b="0" i="0" u="none" strike="noStrike" cap="none" normalizeH="0" baseline="0" dirty="0">
                <a:ln>
                  <a:noFill/>
                </a:ln>
                <a:solidFill>
                  <a:schemeClr val="tx1"/>
                </a:solidFill>
                <a:effectLst/>
                <a:latin typeface="Arial" panose="020B0604020202020204" pitchFamily="34" charset="0"/>
              </a:rPr>
              <a:t>               </a:t>
            </a:r>
            <a:br>
              <a:rPr kumimoji="0" lang="en-NL" altLang="en-NL" sz="1800" b="0" i="0" u="none" strike="noStrike" cap="none" normalizeH="0" baseline="0" dirty="0">
                <a:ln>
                  <a:noFill/>
                </a:ln>
                <a:solidFill>
                  <a:schemeClr val="tx1"/>
                </a:solidFill>
                <a:effectLst/>
                <a:latin typeface="Arial" panose="020B0604020202020204" pitchFamily="34" charset="0"/>
              </a:rPr>
            </a:br>
            <a:endParaRPr kumimoji="0" lang="en-NL" altLang="en-N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22</a:t>
            </a:r>
            <a:endParaRPr kumimoji="0" lang="en-NL" altLang="en-N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dirty="0">
                <a:ln>
                  <a:noFill/>
                </a:ln>
                <a:solidFill>
                  <a:schemeClr val="tx1"/>
                </a:solidFill>
                <a:effectLst/>
                <a:latin typeface="Arial" panose="020B0604020202020204" pitchFamily="34" charset="0"/>
              </a:rPr>
            </a:br>
            <a:endParaRPr kumimoji="0" lang="en-NL" altLang="en-NL"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A96BCC9-9DAE-B6B0-511E-C0A20D8C7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94" y="1963478"/>
            <a:ext cx="8485372"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5187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3"/>
        <p:cNvGrpSpPr/>
        <p:nvPr/>
      </p:nvGrpSpPr>
      <p:grpSpPr>
        <a:xfrm>
          <a:off x="0" y="0"/>
          <a:ext cx="0" cy="0"/>
          <a:chOff x="0" y="0"/>
          <a:chExt cx="0" cy="0"/>
        </a:xfrm>
      </p:grpSpPr>
      <p:grpSp>
        <p:nvGrpSpPr>
          <p:cNvPr id="229" name="Google Shape;229;p32"/>
          <p:cNvGrpSpPr/>
          <p:nvPr/>
        </p:nvGrpSpPr>
        <p:grpSpPr>
          <a:xfrm>
            <a:off x="458208" y="1142587"/>
            <a:ext cx="8415768" cy="3644972"/>
            <a:chOff x="2868" y="49155"/>
            <a:chExt cx="11221023" cy="4859962"/>
          </a:xfrm>
        </p:grpSpPr>
        <p:sp>
          <p:nvSpPr>
            <p:cNvPr id="230" name="Google Shape;230;p32"/>
            <p:cNvSpPr/>
            <p:nvPr/>
          </p:nvSpPr>
          <p:spPr>
            <a:xfrm>
              <a:off x="1066837" y="49155"/>
              <a:ext cx="1145700" cy="11457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 name="Google Shape;231;p32"/>
            <p:cNvSpPr/>
            <p:nvPr/>
          </p:nvSpPr>
          <p:spPr>
            <a:xfrm>
              <a:off x="2868" y="1403953"/>
              <a:ext cx="3273600" cy="491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p32"/>
            <p:cNvSpPr txBox="1"/>
            <p:nvPr/>
          </p:nvSpPr>
          <p:spPr>
            <a:xfrm>
              <a:off x="2868" y="1403953"/>
              <a:ext cx="3273600" cy="49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venir"/>
                <a:buNone/>
              </a:pPr>
              <a:r>
                <a:rPr lang="en-GB" sz="2300" b="1">
                  <a:solidFill>
                    <a:schemeClr val="dk1"/>
                  </a:solidFill>
                  <a:latin typeface="Avenir"/>
                  <a:ea typeface="Avenir"/>
                  <a:cs typeface="Avenir"/>
                  <a:sym typeface="Avenir"/>
                </a:rPr>
                <a:t>TASK</a:t>
              </a:r>
              <a:endParaRPr sz="2300" b="0" i="0" u="none" strike="noStrike" cap="none">
                <a:solidFill>
                  <a:schemeClr val="dk1"/>
                </a:solidFill>
                <a:latin typeface="Avenir"/>
                <a:ea typeface="Avenir"/>
                <a:cs typeface="Avenir"/>
                <a:sym typeface="Avenir"/>
              </a:endParaRPr>
            </a:p>
          </p:txBody>
        </p:sp>
        <p:sp>
          <p:nvSpPr>
            <p:cNvPr id="233" name="Google Shape;233;p32"/>
            <p:cNvSpPr/>
            <p:nvPr/>
          </p:nvSpPr>
          <p:spPr>
            <a:xfrm>
              <a:off x="2868" y="1992217"/>
              <a:ext cx="3273600" cy="2916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 name="Google Shape;234;p32"/>
            <p:cNvSpPr txBox="1"/>
            <p:nvPr/>
          </p:nvSpPr>
          <p:spPr>
            <a:xfrm>
              <a:off x="2868" y="1992217"/>
              <a:ext cx="3273600" cy="2916900"/>
            </a:xfrm>
            <a:prstGeom prst="rect">
              <a:avLst/>
            </a:prstGeom>
            <a:noFill/>
            <a:ln>
              <a:noFill/>
            </a:ln>
          </p:spPr>
          <p:txBody>
            <a:bodyPr spcFirstLastPara="1" wrap="square" lIns="0" tIns="0" rIns="0" bIns="0" anchor="t" anchorCtr="0">
              <a:noAutofit/>
            </a:bodyPr>
            <a:lstStyle/>
            <a:p>
              <a:pPr>
                <a:spcBef>
                  <a:spcPts val="400"/>
                </a:spcBef>
              </a:pPr>
              <a:r>
                <a:rPr lang="en-GB" sz="1100" b="1" u="sng">
                  <a:solidFill>
                    <a:schemeClr val="dk1"/>
                  </a:solidFill>
                  <a:latin typeface="Avenir"/>
                  <a:ea typeface="Avenir"/>
                  <a:cs typeface="Avenir"/>
                  <a:sym typeface="Avenir"/>
                </a:rPr>
                <a:t>🏗 Setup Sprint Demo in Advance: Split meeting</a:t>
              </a:r>
              <a:endParaRPr lang="en-US" sz="1100" b="1" u="sng">
                <a:solidFill>
                  <a:schemeClr val="dk1"/>
                </a:solidFill>
                <a:latin typeface="Avenir"/>
                <a:ea typeface="Avenir"/>
                <a:cs typeface="Avenir"/>
              </a:endParaRPr>
            </a:p>
            <a:p>
              <a:pPr marL="0" lvl="0" indent="0" algn="l" rtl="0">
                <a:spcBef>
                  <a:spcPts val="400"/>
                </a:spcBef>
                <a:spcAft>
                  <a:spcPts val="0"/>
                </a:spcAft>
                <a:buNone/>
              </a:pPr>
              <a:endParaRPr lang="en-GB" sz="1100" b="1" u="sng">
                <a:solidFill>
                  <a:schemeClr val="dk1"/>
                </a:solidFill>
                <a:latin typeface="Avenir"/>
                <a:ea typeface="Avenir"/>
                <a:cs typeface="Avenir"/>
                <a:sym typeface="Avenir"/>
              </a:endParaRPr>
            </a:p>
            <a:p>
              <a:pPr>
                <a:spcBef>
                  <a:spcPts val="400"/>
                </a:spcBef>
              </a:pPr>
              <a:r>
                <a:rPr lang="en-GB" sz="1100" b="1" u="sng">
                  <a:solidFill>
                    <a:schemeClr val="dk1"/>
                  </a:solidFill>
                  <a:latin typeface="Avenir"/>
                  <a:ea typeface="Avenir"/>
                  <a:cs typeface="Avenir"/>
                  <a:sym typeface="Avenir"/>
                </a:rPr>
                <a:t>🏗️ </a:t>
              </a:r>
              <a:endParaRPr lang="en-GB" sz="1100" b="1" u="sng">
                <a:solidFill>
                  <a:schemeClr val="dk1"/>
                </a:solidFill>
                <a:latin typeface="Avenir"/>
                <a:ea typeface="Avenir"/>
                <a:cs typeface="Avenir"/>
              </a:endParaRPr>
            </a:p>
            <a:p>
              <a:pPr>
                <a:spcBef>
                  <a:spcPts val="400"/>
                </a:spcBef>
              </a:pPr>
              <a:r>
                <a:rPr lang="en-GB" sz="1100" b="1" u="sng">
                  <a:solidFill>
                    <a:schemeClr val="dk1"/>
                  </a:solidFill>
                  <a:latin typeface="Avenir"/>
                  <a:ea typeface="Avenir"/>
                  <a:cs typeface="Avenir"/>
                  <a:sym typeface="Avenir"/>
                </a:rPr>
                <a:t>🏗️ </a:t>
              </a:r>
              <a:endParaRPr lang="en-GB" sz="1100" b="1" u="sng">
                <a:solidFill>
                  <a:schemeClr val="dk1"/>
                </a:solidFill>
                <a:latin typeface="Avenir"/>
                <a:ea typeface="Avenir"/>
                <a:cs typeface="Avenir"/>
              </a:endParaRPr>
            </a:p>
            <a:p>
              <a:pPr>
                <a:spcBef>
                  <a:spcPts val="400"/>
                </a:spcBef>
              </a:pPr>
              <a:r>
                <a:rPr lang="en-GB" sz="1100" b="1" u="sng">
                  <a:solidFill>
                    <a:schemeClr val="dk1"/>
                  </a:solidFill>
                  <a:latin typeface="Avenir"/>
                  <a:ea typeface="Avenir"/>
                  <a:cs typeface="Avenir"/>
                  <a:sym typeface="Avenir"/>
                </a:rPr>
                <a:t>🏗️ </a:t>
              </a:r>
              <a:endParaRPr lang="en-GB" sz="1100" b="1" u="sng">
                <a:solidFill>
                  <a:schemeClr val="dk1"/>
                </a:solidFill>
                <a:latin typeface="Avenir"/>
                <a:ea typeface="Avenir"/>
                <a:cs typeface="Avenir"/>
              </a:endParaRPr>
            </a:p>
            <a:p>
              <a:pPr marL="0" lvl="0" indent="0" algn="l" rtl="0">
                <a:spcBef>
                  <a:spcPts val="400"/>
                </a:spcBef>
                <a:spcAft>
                  <a:spcPts val="0"/>
                </a:spcAft>
                <a:buNone/>
              </a:pPr>
              <a:r>
                <a:rPr lang="en-GB" sz="1100" b="1" u="sng">
                  <a:solidFill>
                    <a:schemeClr val="dk1"/>
                  </a:solidFill>
                  <a:latin typeface="Avenir"/>
                  <a:ea typeface="Avenir"/>
                  <a:cs typeface="Avenir"/>
                  <a:sym typeface="Avenir"/>
                </a:rPr>
                <a:t>🏗️</a:t>
              </a:r>
              <a:endParaRPr lang="en-US" sz="1100" b="1" u="sng">
                <a:solidFill>
                  <a:schemeClr val="dk1"/>
                </a:solidFill>
                <a:latin typeface="Avenir"/>
                <a:ea typeface="Avenir"/>
                <a:cs typeface="Avenir"/>
                <a:sym typeface="Avenir"/>
              </a:endParaRPr>
            </a:p>
            <a:p>
              <a:pPr>
                <a:spcBef>
                  <a:spcPts val="400"/>
                </a:spcBef>
              </a:pPr>
              <a:r>
                <a:rPr lang="en-GB" sz="1100" b="1" u="sng">
                  <a:solidFill>
                    <a:schemeClr val="dk1"/>
                  </a:solidFill>
                  <a:latin typeface="Avenir"/>
                  <a:ea typeface="Avenir"/>
                  <a:cs typeface="Avenir"/>
                  <a:sym typeface="Avenir"/>
                </a:rPr>
                <a:t>🏗</a:t>
              </a:r>
              <a:endParaRPr lang="en-GB" sz="1100" b="1" u="sng">
                <a:solidFill>
                  <a:schemeClr val="dk1"/>
                </a:solidFill>
                <a:latin typeface="Avenir"/>
                <a:ea typeface="Avenir"/>
                <a:cs typeface="Avenir"/>
              </a:endParaRPr>
            </a:p>
          </p:txBody>
        </p:sp>
        <p:sp>
          <p:nvSpPr>
            <p:cNvPr id="235" name="Google Shape;235;p32"/>
            <p:cNvSpPr/>
            <p:nvPr/>
          </p:nvSpPr>
          <p:spPr>
            <a:xfrm>
              <a:off x="4913493" y="49155"/>
              <a:ext cx="1145700" cy="1145700"/>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32"/>
            <p:cNvSpPr/>
            <p:nvPr/>
          </p:nvSpPr>
          <p:spPr>
            <a:xfrm>
              <a:off x="3849525" y="1403953"/>
              <a:ext cx="3273600" cy="491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32"/>
            <p:cNvSpPr txBox="1"/>
            <p:nvPr/>
          </p:nvSpPr>
          <p:spPr>
            <a:xfrm>
              <a:off x="3849525" y="1403953"/>
              <a:ext cx="3273600" cy="49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venir"/>
                <a:buNone/>
              </a:pPr>
              <a:r>
                <a:rPr lang="en-GB" sz="2300" b="1">
                  <a:solidFill>
                    <a:schemeClr val="dk1"/>
                  </a:solidFill>
                  <a:latin typeface="Avenir"/>
                  <a:ea typeface="Avenir"/>
                  <a:cs typeface="Avenir"/>
                  <a:sym typeface="Avenir"/>
                </a:rPr>
                <a:t>Direct value</a:t>
              </a:r>
              <a:endParaRPr sz="2300" b="0" i="0" u="none" strike="noStrike" cap="none">
                <a:solidFill>
                  <a:schemeClr val="dk1"/>
                </a:solidFill>
                <a:latin typeface="Avenir"/>
                <a:ea typeface="Avenir"/>
                <a:cs typeface="Avenir"/>
                <a:sym typeface="Avenir"/>
              </a:endParaRPr>
            </a:p>
          </p:txBody>
        </p:sp>
        <p:sp>
          <p:nvSpPr>
            <p:cNvPr id="238" name="Google Shape;238;p32"/>
            <p:cNvSpPr/>
            <p:nvPr/>
          </p:nvSpPr>
          <p:spPr>
            <a:xfrm>
              <a:off x="3849525" y="1992217"/>
              <a:ext cx="3273600" cy="2916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 name="Google Shape;239;p32"/>
            <p:cNvSpPr txBox="1"/>
            <p:nvPr/>
          </p:nvSpPr>
          <p:spPr>
            <a:xfrm>
              <a:off x="3849525" y="1992217"/>
              <a:ext cx="3273600" cy="2916900"/>
            </a:xfrm>
            <a:prstGeom prst="rect">
              <a:avLst/>
            </a:prstGeom>
            <a:noFill/>
            <a:ln>
              <a:noFill/>
            </a:ln>
          </p:spPr>
          <p:txBody>
            <a:bodyPr spcFirstLastPara="1" wrap="square" lIns="0" tIns="0" rIns="0" bIns="0" anchor="t" anchorCtr="0">
              <a:noAutofit/>
            </a:bodyPr>
            <a:lstStyle/>
            <a:p>
              <a:pPr>
                <a:spcBef>
                  <a:spcPts val="400"/>
                </a:spcBef>
              </a:pPr>
              <a:r>
                <a:rPr lang="en-GB" sz="1100">
                  <a:solidFill>
                    <a:schemeClr val="dk1"/>
                  </a:solidFill>
                  <a:latin typeface="Avenir"/>
                  <a:ea typeface="Avenir"/>
                  <a:cs typeface="Avenir"/>
                  <a:sym typeface="Avenir"/>
                </a:rPr>
                <a:t>🏗️</a:t>
              </a:r>
              <a:r>
                <a:rPr lang="en-US" sz="1100">
                  <a:solidFill>
                    <a:schemeClr val="dk1"/>
                  </a:solidFill>
                  <a:latin typeface="Avenir"/>
                  <a:ea typeface="Avenir"/>
                  <a:cs typeface="Avenir"/>
                  <a:sym typeface="Avenir"/>
                </a:rPr>
                <a:t> Goal set already before we start, working towards goal only</a:t>
              </a:r>
              <a:endParaRPr lang="en-US" sz="1100">
                <a:solidFill>
                  <a:schemeClr val="dk1"/>
                </a:solidFill>
                <a:latin typeface="Avenir"/>
                <a:ea typeface="Avenir"/>
                <a:cs typeface="Avenir"/>
              </a:endParaRPr>
            </a:p>
            <a:p>
              <a:pPr marL="0" lvl="0" indent="0" algn="l">
                <a:spcBef>
                  <a:spcPts val="400"/>
                </a:spcBef>
                <a:spcAft>
                  <a:spcPts val="0"/>
                </a:spcAft>
                <a:buNone/>
              </a:pPr>
              <a:endParaRPr lang="en-US" sz="1100">
                <a:solidFill>
                  <a:schemeClr val="dk1"/>
                </a:solidFill>
                <a:latin typeface="Avenir"/>
                <a:ea typeface="Avenir"/>
                <a:cs typeface="Avenir"/>
              </a:endParaRPr>
            </a:p>
            <a:p>
              <a:pPr marL="0" lvl="0" indent="0" algn="l" rtl="0">
                <a:spcBef>
                  <a:spcPts val="400"/>
                </a:spcBef>
                <a:spcAft>
                  <a:spcPts val="0"/>
                </a:spcAft>
                <a:buNone/>
              </a:pPr>
              <a:endParaRPr lang="en-GB" sz="1100">
                <a:solidFill>
                  <a:schemeClr val="dk1"/>
                </a:solidFill>
                <a:latin typeface="Avenir"/>
                <a:ea typeface="Avenir"/>
                <a:cs typeface="Avenir"/>
              </a:endParaRPr>
            </a:p>
            <a:p>
              <a:pPr>
                <a:spcBef>
                  <a:spcPts val="400"/>
                </a:spcBef>
              </a:pPr>
              <a:endParaRPr lang="en-GB" sz="1100">
                <a:solidFill>
                  <a:schemeClr val="dk1"/>
                </a:solidFill>
                <a:latin typeface="Avenir"/>
                <a:ea typeface="Avenir"/>
                <a:cs typeface="Avenir"/>
                <a:sym typeface="Avenir"/>
              </a:endParaRPr>
            </a:p>
            <a:p>
              <a:pPr marL="0" lvl="0" indent="0" algn="l" rtl="0">
                <a:spcBef>
                  <a:spcPts val="400"/>
                </a:spcBef>
                <a:spcAft>
                  <a:spcPts val="0"/>
                </a:spcAft>
                <a:buNone/>
              </a:pPr>
              <a:endParaRPr lang="en-GB" sz="1100">
                <a:solidFill>
                  <a:schemeClr val="dk1"/>
                </a:solidFill>
                <a:latin typeface="Avenir"/>
                <a:ea typeface="Avenir"/>
                <a:cs typeface="Avenir"/>
                <a:sym typeface="Avenir"/>
              </a:endParaRPr>
            </a:p>
            <a:p>
              <a:pPr marL="0" lvl="0" indent="0" algn="l" rtl="0">
                <a:spcBef>
                  <a:spcPts val="400"/>
                </a:spcBef>
                <a:spcAft>
                  <a:spcPts val="0"/>
                </a:spcAft>
                <a:buNone/>
              </a:pPr>
              <a:endParaRPr sz="1100">
                <a:solidFill>
                  <a:schemeClr val="dk1"/>
                </a:solidFill>
                <a:latin typeface="Avenir"/>
                <a:ea typeface="Avenir"/>
                <a:cs typeface="Avenir"/>
                <a:sym typeface="Avenir"/>
              </a:endParaRPr>
            </a:p>
          </p:txBody>
        </p:sp>
        <p:sp>
          <p:nvSpPr>
            <p:cNvPr id="240" name="Google Shape;240;p32"/>
            <p:cNvSpPr/>
            <p:nvPr/>
          </p:nvSpPr>
          <p:spPr>
            <a:xfrm>
              <a:off x="8760150" y="49155"/>
              <a:ext cx="1145700" cy="1145700"/>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 name="Google Shape;241;p32"/>
            <p:cNvSpPr/>
            <p:nvPr/>
          </p:nvSpPr>
          <p:spPr>
            <a:xfrm>
              <a:off x="7696181" y="1403953"/>
              <a:ext cx="3273600" cy="491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 name="Google Shape;242;p32"/>
            <p:cNvSpPr txBox="1"/>
            <p:nvPr/>
          </p:nvSpPr>
          <p:spPr>
            <a:xfrm>
              <a:off x="7696181" y="1403953"/>
              <a:ext cx="3273600" cy="49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Avenir"/>
                <a:buNone/>
              </a:pPr>
              <a:r>
                <a:rPr lang="en-GB" sz="2300" b="1" i="0" u="none" strike="noStrike" cap="none">
                  <a:solidFill>
                    <a:schemeClr val="dk1"/>
                  </a:solidFill>
                  <a:latin typeface="Avenir"/>
                  <a:ea typeface="Avenir"/>
                  <a:cs typeface="Avenir"/>
                  <a:sym typeface="Avenir"/>
                </a:rPr>
                <a:t>Enablers</a:t>
              </a:r>
              <a:endParaRPr sz="2300" b="0" i="0" u="none" strike="noStrike" cap="none">
                <a:solidFill>
                  <a:schemeClr val="dk1"/>
                </a:solidFill>
                <a:latin typeface="Avenir"/>
                <a:ea typeface="Avenir"/>
                <a:cs typeface="Avenir"/>
                <a:sym typeface="Avenir"/>
              </a:endParaRPr>
            </a:p>
          </p:txBody>
        </p:sp>
        <p:sp>
          <p:nvSpPr>
            <p:cNvPr id="243" name="Google Shape;243;p32"/>
            <p:cNvSpPr/>
            <p:nvPr/>
          </p:nvSpPr>
          <p:spPr>
            <a:xfrm>
              <a:off x="7696181" y="1992217"/>
              <a:ext cx="3273600" cy="2916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 name="Google Shape;244;p32"/>
            <p:cNvSpPr txBox="1"/>
            <p:nvPr/>
          </p:nvSpPr>
          <p:spPr>
            <a:xfrm>
              <a:off x="7696191" y="1992206"/>
              <a:ext cx="3527700" cy="2916900"/>
            </a:xfrm>
            <a:prstGeom prst="rect">
              <a:avLst/>
            </a:prstGeom>
            <a:noFill/>
            <a:ln>
              <a:noFill/>
            </a:ln>
          </p:spPr>
          <p:txBody>
            <a:bodyPr spcFirstLastPara="1" wrap="square" lIns="0" tIns="0" rIns="0" bIns="0" anchor="t" anchorCtr="0">
              <a:noAutofit/>
            </a:bodyPr>
            <a:lstStyle/>
            <a:p>
              <a:pPr>
                <a:spcBef>
                  <a:spcPts val="400"/>
                </a:spcBef>
              </a:pPr>
              <a:r>
                <a:rPr lang="en-GB" sz="1100" u="sng">
                  <a:solidFill>
                    <a:schemeClr val="dk1"/>
                  </a:solidFill>
                  <a:latin typeface="Avenir"/>
                  <a:ea typeface="Avenir"/>
                  <a:cs typeface="Avenir"/>
                  <a:sym typeface="Avenir"/>
                </a:rPr>
                <a:t>🎨 </a:t>
              </a:r>
              <a:endParaRPr lang="en-GB" sz="1100" u="sng">
                <a:solidFill>
                  <a:schemeClr val="dk1"/>
                </a:solidFill>
                <a:latin typeface="Avenir"/>
                <a:ea typeface="Avenir"/>
                <a:cs typeface="Avenir"/>
              </a:endParaRPr>
            </a:p>
            <a:p>
              <a:pPr>
                <a:spcBef>
                  <a:spcPts val="400"/>
                </a:spcBef>
              </a:pPr>
              <a:endParaRPr lang="en-GB" sz="1100">
                <a:solidFill>
                  <a:schemeClr val="dk1"/>
                </a:solidFill>
                <a:latin typeface="Avenir"/>
                <a:ea typeface="Avenir"/>
                <a:cs typeface="Avenir"/>
                <a:sym typeface="Avenir"/>
              </a:endParaRPr>
            </a:p>
            <a:p>
              <a:pPr marL="0" lvl="0" indent="0" algn="l" rtl="0">
                <a:spcBef>
                  <a:spcPts val="400"/>
                </a:spcBef>
                <a:spcAft>
                  <a:spcPts val="0"/>
                </a:spcAft>
                <a:buNone/>
              </a:pPr>
              <a:endParaRPr sz="1100">
                <a:solidFill>
                  <a:schemeClr val="dk1"/>
                </a:solidFill>
                <a:latin typeface="Avenir"/>
                <a:ea typeface="Avenir"/>
                <a:cs typeface="Avenir"/>
                <a:sym typeface="Avenir"/>
              </a:endParaRPr>
            </a:p>
            <a:p>
              <a:pPr marL="0" lvl="0" indent="0" algn="l" rtl="0">
                <a:spcBef>
                  <a:spcPts val="400"/>
                </a:spcBef>
                <a:spcAft>
                  <a:spcPts val="0"/>
                </a:spcAft>
                <a:buNone/>
              </a:pPr>
              <a:endParaRPr lang="en-NL" sz="1100">
                <a:solidFill>
                  <a:schemeClr val="dk1"/>
                </a:solidFill>
                <a:latin typeface="Avenir"/>
                <a:ea typeface="Avenir"/>
                <a:cs typeface="Avenir"/>
                <a:sym typeface="Avenir"/>
              </a:endParaRPr>
            </a:p>
            <a:p>
              <a:pPr marL="0" lvl="0" indent="0" algn="l" rtl="0">
                <a:spcBef>
                  <a:spcPts val="400"/>
                </a:spcBef>
                <a:spcAft>
                  <a:spcPts val="0"/>
                </a:spcAft>
                <a:buNone/>
              </a:pPr>
              <a:endParaRPr sz="1100" u="sng">
                <a:solidFill>
                  <a:schemeClr val="dk1"/>
                </a:solidFill>
                <a:latin typeface="Avenir"/>
                <a:ea typeface="Avenir"/>
                <a:cs typeface="Avenir"/>
                <a:sym typeface="Avenir"/>
              </a:endParaRPr>
            </a:p>
          </p:txBody>
        </p:sp>
      </p:grpSp>
      <p:sp>
        <p:nvSpPr>
          <p:cNvPr id="245" name="Google Shape;245;p32"/>
          <p:cNvSpPr txBox="1"/>
          <p:nvPr/>
        </p:nvSpPr>
        <p:spPr>
          <a:xfrm>
            <a:off x="0" y="0"/>
            <a:ext cx="3117600" cy="105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300"/>
              <a:buFont typeface="Avenir"/>
              <a:buNone/>
            </a:pPr>
            <a:r>
              <a:rPr lang="en-GB" b="1">
                <a:solidFill>
                  <a:schemeClr val="dk1"/>
                </a:solidFill>
                <a:latin typeface="Avenir"/>
                <a:ea typeface="Avenir"/>
                <a:cs typeface="Avenir"/>
                <a:sym typeface="Avenir"/>
              </a:rPr>
              <a:t>🏗️DEV</a:t>
            </a:r>
            <a:endParaRPr b="1">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2300"/>
              <a:buFont typeface="Avenir"/>
              <a:buNone/>
            </a:pPr>
            <a:r>
              <a:rPr lang="en-GB" b="1">
                <a:solidFill>
                  <a:schemeClr val="dk1"/>
                </a:solidFill>
                <a:latin typeface="Avenir"/>
                <a:ea typeface="Avenir"/>
                <a:cs typeface="Avenir"/>
                <a:sym typeface="Avenir"/>
              </a:rPr>
              <a:t>🎨DESIGN</a:t>
            </a:r>
            <a:endParaRPr b="1">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2300"/>
              <a:buFont typeface="Avenir"/>
              <a:buNone/>
            </a:pPr>
            <a:r>
              <a:rPr lang="en-GB" b="1">
                <a:solidFill>
                  <a:schemeClr val="dk1"/>
                </a:solidFill>
                <a:latin typeface="Avenir"/>
                <a:ea typeface="Avenir"/>
                <a:cs typeface="Avenir"/>
                <a:sym typeface="Avenir"/>
              </a:rPr>
              <a:t>🏉ADMIN/SCRUM</a:t>
            </a:r>
            <a:endParaRPr b="1">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2300"/>
              <a:buFont typeface="Avenir"/>
              <a:buNone/>
            </a:pPr>
            <a:r>
              <a:rPr lang="en-GB" b="1">
                <a:solidFill>
                  <a:schemeClr val="dk1"/>
                </a:solidFill>
                <a:latin typeface="Avenir"/>
                <a:ea typeface="Avenir"/>
                <a:cs typeface="Avenir"/>
                <a:sym typeface="Avenir"/>
              </a:rPr>
              <a:t>🤝BD</a:t>
            </a:r>
            <a:endParaRPr b="1">
              <a:solidFill>
                <a:schemeClr val="dk1"/>
              </a:solidFill>
              <a:latin typeface="Avenir"/>
              <a:ea typeface="Avenir"/>
              <a:cs typeface="Avenir"/>
              <a:sym typeface="Avenir"/>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2666593" y="1461136"/>
            <a:ext cx="1812887" cy="1550897"/>
            <a:chOff x="878361" y="1948181"/>
            <a:chExt cx="2417182" cy="2067863"/>
          </a:xfrm>
          <a:blipFill dpi="0" rotWithShape="1">
            <a:blip r:embed="rId3">
              <a:extLst>
                <a:ext uri="{28A0092B-C50C-407E-A947-70E740481C1C}">
                  <a14:useLocalDpi xmlns:a14="http://schemas.microsoft.com/office/drawing/2010/main" val="0"/>
                </a:ext>
              </a:extLst>
            </a:blip>
            <a:srcRect/>
            <a:stretch>
              <a:fillRect/>
            </a:stretch>
          </a:blipFill>
        </p:grpSpPr>
        <p:sp>
          <p:nvSpPr>
            <p:cNvPr id="81" name="Rectangle 80"/>
            <p:cNvSpPr/>
            <p:nvPr/>
          </p:nvSpPr>
          <p:spPr>
            <a:xfrm>
              <a:off x="878361" y="1948181"/>
              <a:ext cx="2417182" cy="20516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882092" y="3686861"/>
              <a:ext cx="2402433" cy="3291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 name="Group 3"/>
          <p:cNvGrpSpPr/>
          <p:nvPr/>
        </p:nvGrpSpPr>
        <p:grpSpPr>
          <a:xfrm>
            <a:off x="4666493" y="1461136"/>
            <a:ext cx="1815698" cy="1550897"/>
            <a:chOff x="6221990" y="1948181"/>
            <a:chExt cx="2420931" cy="2067863"/>
          </a:xfrm>
        </p:grpSpPr>
        <p:grpSp>
          <p:nvGrpSpPr>
            <p:cNvPr id="83" name="Group 82"/>
            <p:cNvGrpSpPr/>
            <p:nvPr/>
          </p:nvGrpSpPr>
          <p:grpSpPr>
            <a:xfrm>
              <a:off x="6225739" y="1948181"/>
              <a:ext cx="2417182" cy="2067863"/>
              <a:chOff x="878361" y="1948181"/>
              <a:chExt cx="2417182" cy="2067863"/>
            </a:xfrm>
            <a:blipFill dpi="0" rotWithShape="1">
              <a:blip r:embed="rId4"/>
              <a:srcRect/>
              <a:tile tx="3181350" ty="-819150" sx="100000" sy="100000" flip="none" algn="tl"/>
            </a:blipFill>
          </p:grpSpPr>
          <p:sp>
            <p:nvSpPr>
              <p:cNvPr id="84" name="Rectangle 83"/>
              <p:cNvSpPr/>
              <p:nvPr/>
            </p:nvSpPr>
            <p:spPr>
              <a:xfrm>
                <a:off x="878361" y="1948181"/>
                <a:ext cx="2417182" cy="20516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882092" y="3686861"/>
                <a:ext cx="2402433" cy="3291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Rectangle 90"/>
            <p:cNvSpPr/>
            <p:nvPr/>
          </p:nvSpPr>
          <p:spPr>
            <a:xfrm>
              <a:off x="6221990" y="3686861"/>
              <a:ext cx="2402433" cy="329183"/>
            </a:xfrm>
            <a:prstGeom prst="rect">
              <a:avLst/>
            </a:prstGeom>
            <a:solidFill>
              <a:schemeClr val="accent3">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7" name="Title 1"/>
          <p:cNvSpPr txBox="1">
            <a:spLocks/>
          </p:cNvSpPr>
          <p:nvPr/>
        </p:nvSpPr>
        <p:spPr>
          <a:xfrm>
            <a:off x="1139639" y="319611"/>
            <a:ext cx="6858000" cy="4720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b="1" dirty="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Potential Partners</a:t>
            </a:r>
          </a:p>
        </p:txBody>
      </p:sp>
      <p:grpSp>
        <p:nvGrpSpPr>
          <p:cNvPr id="2" name="Group 1"/>
          <p:cNvGrpSpPr/>
          <p:nvPr/>
        </p:nvGrpSpPr>
        <p:grpSpPr>
          <a:xfrm>
            <a:off x="658771" y="1461136"/>
            <a:ext cx="1812887" cy="1550897"/>
            <a:chOff x="878361" y="1948181"/>
            <a:chExt cx="2417182" cy="2067863"/>
          </a:xfrm>
          <a:blipFill dpi="0" rotWithShape="1">
            <a:blip r:embed="rId5">
              <a:extLst>
                <a:ext uri="{28A0092B-C50C-407E-A947-70E740481C1C}">
                  <a14:useLocalDpi xmlns:a14="http://schemas.microsoft.com/office/drawing/2010/main" val="0"/>
                </a:ext>
              </a:extLst>
            </a:blip>
            <a:srcRect/>
            <a:stretch>
              <a:fillRect/>
            </a:stretch>
          </a:blipFill>
        </p:grpSpPr>
        <p:sp>
          <p:nvSpPr>
            <p:cNvPr id="77" name="Rectangle 76"/>
            <p:cNvSpPr/>
            <p:nvPr/>
          </p:nvSpPr>
          <p:spPr>
            <a:xfrm>
              <a:off x="878361" y="1948181"/>
              <a:ext cx="2417182" cy="20516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882092" y="3686861"/>
              <a:ext cx="2402433" cy="3291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4" name="Group 53"/>
          <p:cNvGrpSpPr/>
          <p:nvPr/>
        </p:nvGrpSpPr>
        <p:grpSpPr>
          <a:xfrm>
            <a:off x="604871" y="3032874"/>
            <a:ext cx="1728788" cy="1790305"/>
            <a:chOff x="815104" y="4592593"/>
            <a:chExt cx="2305050" cy="2387073"/>
          </a:xfrm>
        </p:grpSpPr>
        <p:sp>
          <p:nvSpPr>
            <p:cNvPr id="55" name="TextBox 54"/>
            <p:cNvSpPr txBox="1"/>
            <p:nvPr/>
          </p:nvSpPr>
          <p:spPr>
            <a:xfrm>
              <a:off x="1047086" y="4592593"/>
              <a:ext cx="2043722" cy="617092"/>
            </a:xfrm>
            <a:prstGeom prst="rect">
              <a:avLst/>
            </a:prstGeom>
            <a:noFill/>
          </p:spPr>
          <p:txBody>
            <a:bodyPr wrap="none" rtlCol="0">
              <a:spAutoFit/>
            </a:bodyPr>
            <a:lstStyle/>
            <a:p>
              <a:pPr algn="ctr">
                <a:lnSpc>
                  <a:spcPct val="150000"/>
                </a:lnSpc>
              </a:pPr>
              <a:r>
                <a:rPr lang="en-US" dirty="0" err="1"/>
                <a:t>Lieke</a:t>
              </a:r>
              <a:r>
                <a:rPr lang="en-US" dirty="0"/>
                <a:t> </a:t>
              </a:r>
              <a:r>
                <a:rPr lang="en-US" dirty="0" err="1"/>
                <a:t>Conijn</a:t>
              </a:r>
              <a:endParaRPr lang="en-US" dirty="0"/>
            </a:p>
          </p:txBody>
        </p:sp>
        <p:sp>
          <p:nvSpPr>
            <p:cNvPr id="56" name="Rectangle 55"/>
            <p:cNvSpPr/>
            <p:nvPr/>
          </p:nvSpPr>
          <p:spPr>
            <a:xfrm>
              <a:off x="815104" y="6487223"/>
              <a:ext cx="2305050" cy="492443"/>
            </a:xfrm>
            <a:prstGeom prst="rect">
              <a:avLst/>
            </a:prstGeom>
          </p:spPr>
          <p:txBody>
            <a:bodyPr wrap="square">
              <a:spAutoFit/>
            </a:bodyPr>
            <a:lstStyle/>
            <a:p>
              <a:pPr algn="ctr">
                <a:defRPr/>
              </a:pPr>
              <a:r>
                <a:rPr lang="en-US" sz="900" dirty="0">
                  <a:solidFill>
                    <a:schemeClr val="bg1">
                      <a:lumMod val="50000"/>
                    </a:schemeClr>
                  </a:solidFill>
                  <a:latin typeface="Lato Light" panose="020F0302020204030203" pitchFamily="34" charset="0"/>
                  <a:cs typeface="Clear Sans Light" panose="020B0303030202020304" pitchFamily="34" charset="0"/>
                </a:rPr>
                <a:t>https://www.linkedin.com/in/lieke-conijn-17800949/</a:t>
              </a:r>
            </a:p>
          </p:txBody>
        </p:sp>
        <p:sp>
          <p:nvSpPr>
            <p:cNvPr id="58" name="TextBox 57"/>
            <p:cNvSpPr txBox="1"/>
            <p:nvPr/>
          </p:nvSpPr>
          <p:spPr>
            <a:xfrm>
              <a:off x="1005361" y="5161522"/>
              <a:ext cx="2020890" cy="641971"/>
            </a:xfrm>
            <a:prstGeom prst="rect">
              <a:avLst/>
            </a:prstGeom>
            <a:noFill/>
          </p:spPr>
          <p:txBody>
            <a:bodyPr wrap="square" rtlCol="0" anchor="ctr">
              <a:spAutoFit/>
            </a:bodyPr>
            <a:lstStyle/>
            <a:p>
              <a:pPr algn="ctr">
                <a:lnSpc>
                  <a:spcPct val="150000"/>
                </a:lnSpc>
              </a:pPr>
              <a:r>
                <a:rPr lang="en-GB" sz="900" dirty="0"/>
                <a:t>Startup Liaison at Dutch Embassy London</a:t>
              </a:r>
              <a:endParaRPr lang="en-US" sz="900" dirty="0"/>
            </a:p>
          </p:txBody>
        </p:sp>
      </p:grpSp>
      <p:grpSp>
        <p:nvGrpSpPr>
          <p:cNvPr id="59" name="Group 58"/>
          <p:cNvGrpSpPr/>
          <p:nvPr/>
        </p:nvGrpSpPr>
        <p:grpSpPr>
          <a:xfrm>
            <a:off x="2632224" y="3181117"/>
            <a:ext cx="1728788" cy="1177825"/>
            <a:chOff x="916517" y="4592593"/>
            <a:chExt cx="2305050" cy="1570433"/>
          </a:xfrm>
        </p:grpSpPr>
        <p:sp>
          <p:nvSpPr>
            <p:cNvPr id="61" name="TextBox 60"/>
            <p:cNvSpPr txBox="1"/>
            <p:nvPr/>
          </p:nvSpPr>
          <p:spPr>
            <a:xfrm>
              <a:off x="1489041" y="4592593"/>
              <a:ext cx="1406197" cy="861775"/>
            </a:xfrm>
            <a:prstGeom prst="rect">
              <a:avLst/>
            </a:prstGeom>
            <a:noFill/>
          </p:spPr>
          <p:txBody>
            <a:bodyPr wrap="none" rtlCol="0">
              <a:spAutoFit/>
            </a:bodyPr>
            <a:lstStyle/>
            <a:p>
              <a:pPr algn="l" fontAlgn="ctr"/>
              <a:r>
                <a:rPr lang="en-US" sz="1200" b="1" i="0" u="none" strike="noStrike" dirty="0">
                  <a:effectLst/>
                  <a:latin typeface="var(--artdeco-reset-typography-font-family-sans)"/>
                  <a:hlinkClick r:id="rId6"/>
                </a:rPr>
                <a:t>Josef Z. Koehl</a:t>
              </a:r>
            </a:p>
            <a:p>
              <a:br>
                <a:rPr lang="en-US" sz="1200" dirty="0"/>
              </a:br>
              <a:endParaRPr lang="en-US" sz="12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62" name="Rectangle 61"/>
            <p:cNvSpPr/>
            <p:nvPr/>
          </p:nvSpPr>
          <p:spPr>
            <a:xfrm>
              <a:off x="916517" y="5297074"/>
              <a:ext cx="2305050" cy="492443"/>
            </a:xfrm>
            <a:prstGeom prst="rect">
              <a:avLst/>
            </a:prstGeom>
          </p:spPr>
          <p:txBody>
            <a:bodyPr wrap="square">
              <a:spAutoFit/>
            </a:bodyPr>
            <a:lstStyle/>
            <a:p>
              <a:pPr algn="ctr">
                <a:defRPr/>
              </a:pPr>
              <a:r>
                <a:rPr lang="en-GB" sz="900" b="0" i="0" dirty="0" err="1">
                  <a:solidFill>
                    <a:schemeClr val="bg1"/>
                  </a:solidFill>
                  <a:effectLst/>
                  <a:highlight>
                    <a:srgbClr val="FFFFFF"/>
                  </a:highlight>
                  <a:latin typeface="-apple-system"/>
                </a:rPr>
                <a:t>GreenTech</a:t>
              </a:r>
              <a:r>
                <a:rPr lang="en-GB" sz="900" b="0" i="0" dirty="0">
                  <a:solidFill>
                    <a:schemeClr val="bg1"/>
                  </a:solidFill>
                  <a:effectLst/>
                  <a:highlight>
                    <a:srgbClr val="FFFFFF"/>
                  </a:highlight>
                  <a:latin typeface="-apple-system"/>
                </a:rPr>
                <a:t> Horizons: Shaping a Sustainable Future with VIRIDIS</a:t>
              </a:r>
              <a:endParaRPr lang="en-US" sz="900" dirty="0">
                <a:solidFill>
                  <a:schemeClr val="bg1"/>
                </a:solidFill>
                <a:latin typeface="Lato Light" panose="020F0302020204030203" pitchFamily="34" charset="0"/>
                <a:cs typeface="Clear Sans Light" panose="020B0303030202020304" pitchFamily="34" charset="0"/>
              </a:endParaRPr>
            </a:p>
          </p:txBody>
        </p:sp>
        <p:sp>
          <p:nvSpPr>
            <p:cNvPr id="63" name="TextBox 62"/>
            <p:cNvSpPr txBox="1"/>
            <p:nvPr/>
          </p:nvSpPr>
          <p:spPr>
            <a:xfrm>
              <a:off x="1152162" y="5797285"/>
              <a:ext cx="1743075" cy="365741"/>
            </a:xfrm>
            <a:prstGeom prst="rect">
              <a:avLst/>
            </a:prstGeom>
            <a:noFill/>
          </p:spPr>
          <p:txBody>
            <a:bodyPr wrap="square" rtlCol="0" anchor="ctr">
              <a:spAutoFit/>
            </a:bodyPr>
            <a:lstStyle/>
            <a:p>
              <a:pPr algn="ctr">
                <a:lnSpc>
                  <a:spcPct val="150000"/>
                </a:lnSpc>
              </a:pPr>
              <a:r>
                <a:rPr lang="en-US" sz="900" dirty="0">
                  <a:solidFill>
                    <a:schemeClr val="tx1">
                      <a:lumMod val="65000"/>
                      <a:lumOff val="35000"/>
                    </a:schemeClr>
                  </a:solidFill>
                  <a:latin typeface="Lato Light" panose="020F0302020204030203" pitchFamily="34" charset="0"/>
                  <a:cs typeface="Clear Sans Light" panose="020B0303030202020304" pitchFamily="34" charset="0"/>
                </a:rPr>
                <a:t>Investment + Space</a:t>
              </a:r>
            </a:p>
          </p:txBody>
        </p:sp>
      </p:grpSp>
      <p:grpSp>
        <p:nvGrpSpPr>
          <p:cNvPr id="64" name="Group 63"/>
          <p:cNvGrpSpPr/>
          <p:nvPr/>
        </p:nvGrpSpPr>
        <p:grpSpPr>
          <a:xfrm>
            <a:off x="4730005" y="3032874"/>
            <a:ext cx="1728788" cy="1313191"/>
            <a:chOff x="916517" y="4592593"/>
            <a:chExt cx="2305050" cy="1750921"/>
          </a:xfrm>
        </p:grpSpPr>
        <p:sp>
          <p:nvSpPr>
            <p:cNvPr id="65" name="TextBox 64"/>
            <p:cNvSpPr txBox="1"/>
            <p:nvPr/>
          </p:nvSpPr>
          <p:spPr>
            <a:xfrm>
              <a:off x="1378582" y="4592593"/>
              <a:ext cx="1380721" cy="454312"/>
            </a:xfrm>
            <a:prstGeom prst="rect">
              <a:avLst/>
            </a:prstGeom>
            <a:noFill/>
          </p:spPr>
          <p:txBody>
            <a:bodyPr wrap="none" rtlCol="0">
              <a:spAutoFit/>
            </a:bodyPr>
            <a:lstStyle/>
            <a:p>
              <a:pPr algn="ctr">
                <a:lnSpc>
                  <a:spcPct val="150000"/>
                </a:lnSpc>
              </a:pPr>
              <a:r>
                <a:rPr lang="en-US" sz="1200" b="1" dirty="0">
                  <a:solidFill>
                    <a:schemeClr val="tx1">
                      <a:lumMod val="65000"/>
                      <a:lumOff val="35000"/>
                    </a:schemeClr>
                  </a:solidFill>
                  <a:latin typeface="Clear Sans" panose="020B0503030202020304" pitchFamily="34" charset="0"/>
                  <a:cs typeface="Clear Sans" panose="020B0503030202020304" pitchFamily="34" charset="0"/>
                </a:rPr>
                <a:t>Laura </a:t>
              </a:r>
              <a:r>
                <a:rPr lang="en-US" sz="1200" b="1" dirty="0" err="1">
                  <a:solidFill>
                    <a:schemeClr val="tx1">
                      <a:lumMod val="65000"/>
                      <a:lumOff val="35000"/>
                    </a:schemeClr>
                  </a:solidFill>
                  <a:latin typeface="Clear Sans" panose="020B0503030202020304" pitchFamily="34" charset="0"/>
                  <a:cs typeface="Clear Sans" panose="020B0503030202020304" pitchFamily="34" charset="0"/>
                </a:rPr>
                <a:t>Adrean</a:t>
              </a:r>
              <a:endParaRPr lang="en-US" sz="12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66" name="Rectangle 65"/>
            <p:cNvSpPr/>
            <p:nvPr/>
          </p:nvSpPr>
          <p:spPr>
            <a:xfrm>
              <a:off x="916517" y="5297074"/>
              <a:ext cx="2305050" cy="1046440"/>
            </a:xfrm>
            <a:prstGeom prst="rect">
              <a:avLst/>
            </a:prstGeom>
          </p:spPr>
          <p:txBody>
            <a:bodyPr wrap="square">
              <a:spAutoFit/>
            </a:bodyPr>
            <a:lstStyle/>
            <a:p>
              <a:pPr algn="ctr">
                <a:defRPr/>
              </a:pPr>
              <a:r>
                <a:rPr lang="en-US" sz="900" dirty="0" err="1">
                  <a:solidFill>
                    <a:schemeClr val="bg1">
                      <a:lumMod val="50000"/>
                    </a:schemeClr>
                  </a:solidFill>
                  <a:latin typeface="Lato Light" panose="020F0302020204030203" pitchFamily="34" charset="0"/>
                  <a:cs typeface="Clear Sans Light" panose="020B0303030202020304" pitchFamily="34" charset="0"/>
                </a:rPr>
                <a:t>Lorem</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ipsume</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koler</a:t>
              </a:r>
              <a:r>
                <a:rPr lang="en-US" sz="900" dirty="0">
                  <a:solidFill>
                    <a:schemeClr val="bg1">
                      <a:lumMod val="50000"/>
                    </a:schemeClr>
                  </a:solidFill>
                  <a:latin typeface="Lato Light" panose="020F0302020204030203" pitchFamily="34" charset="0"/>
                  <a:cs typeface="Clear Sans Light" panose="020B0303030202020304" pitchFamily="34" charset="0"/>
                </a:rPr>
                <a:t> sit </a:t>
              </a:r>
              <a:r>
                <a:rPr lang="en-US" sz="900" dirty="0" err="1">
                  <a:solidFill>
                    <a:schemeClr val="bg1">
                      <a:lumMod val="50000"/>
                    </a:schemeClr>
                  </a:solidFill>
                  <a:latin typeface="Lato Light" panose="020F0302020204030203" pitchFamily="34" charset="0"/>
                  <a:cs typeface="Clear Sans Light" panose="020B0303030202020304" pitchFamily="34" charset="0"/>
                </a:rPr>
                <a:t>denimaostebus</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daname</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lovera</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donWre</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dimasa</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quosam</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sant</a:t>
              </a:r>
              <a:endParaRPr lang="en-US" sz="900" dirty="0">
                <a:solidFill>
                  <a:schemeClr val="bg1">
                    <a:lumMod val="50000"/>
                  </a:schemeClr>
                </a:solidFill>
                <a:latin typeface="Lato Light" panose="020F0302020204030203" pitchFamily="34" charset="0"/>
                <a:cs typeface="Clear Sans Light" panose="020B0303030202020304" pitchFamily="34" charset="0"/>
              </a:endParaRPr>
            </a:p>
            <a:p>
              <a:pPr algn="ctr">
                <a:defRPr/>
              </a:pPr>
              <a:r>
                <a:rPr lang="en-US" sz="900" dirty="0" err="1">
                  <a:solidFill>
                    <a:schemeClr val="bg1">
                      <a:lumMod val="50000"/>
                    </a:schemeClr>
                  </a:solidFill>
                  <a:latin typeface="Lato Light" panose="020F0302020204030203" pitchFamily="34" charset="0"/>
                  <a:cs typeface="Clear Sans Light" panose="020B0303030202020304" pitchFamily="34" charset="0"/>
                </a:rPr>
                <a:t>salam</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maka</a:t>
              </a:r>
              <a:r>
                <a:rPr lang="en-US" sz="900" dirty="0">
                  <a:solidFill>
                    <a:schemeClr val="bg1">
                      <a:lumMod val="50000"/>
                    </a:schemeClr>
                  </a:solidFill>
                  <a:latin typeface="Lato Light" panose="020F0302020204030203" pitchFamily="34" charset="0"/>
                  <a:cs typeface="Clear Sans Light" panose="020B0303030202020304" pitchFamily="34" charset="0"/>
                </a:rPr>
                <a:t> </a:t>
              </a:r>
              <a:r>
                <a:rPr lang="en-US" sz="900" dirty="0" err="1">
                  <a:solidFill>
                    <a:schemeClr val="bg1">
                      <a:lumMod val="50000"/>
                    </a:schemeClr>
                  </a:solidFill>
                  <a:latin typeface="Lato Light" panose="020F0302020204030203" pitchFamily="34" charset="0"/>
                  <a:cs typeface="Clear Sans Light" panose="020B0303030202020304" pitchFamily="34" charset="0"/>
                </a:rPr>
                <a:t>dolore</a:t>
              </a:r>
              <a:r>
                <a:rPr lang="en-US" sz="900" dirty="0">
                  <a:solidFill>
                    <a:schemeClr val="bg1">
                      <a:lumMod val="50000"/>
                    </a:schemeClr>
                  </a:solidFill>
                  <a:latin typeface="Lato Light" panose="020F0302020204030203" pitchFamily="34" charset="0"/>
                  <a:cs typeface="Clear Sans Light" panose="020B0303030202020304" pitchFamily="34" charset="0"/>
                </a:rPr>
                <a:t>.</a:t>
              </a:r>
            </a:p>
          </p:txBody>
        </p:sp>
        <p:sp>
          <p:nvSpPr>
            <p:cNvPr id="71" name="TextBox 70"/>
            <p:cNvSpPr txBox="1"/>
            <p:nvPr/>
          </p:nvSpPr>
          <p:spPr>
            <a:xfrm>
              <a:off x="1194329" y="4885525"/>
              <a:ext cx="1743075" cy="365741"/>
            </a:xfrm>
            <a:prstGeom prst="rect">
              <a:avLst/>
            </a:prstGeom>
            <a:noFill/>
          </p:spPr>
          <p:txBody>
            <a:bodyPr wrap="square" rtlCol="0" anchor="ctr">
              <a:spAutoFit/>
            </a:bodyPr>
            <a:lstStyle/>
            <a:p>
              <a:pPr algn="ctr">
                <a:lnSpc>
                  <a:spcPct val="150000"/>
                </a:lnSpc>
              </a:pPr>
              <a:r>
                <a:rPr lang="en-US" sz="900" dirty="0">
                  <a:solidFill>
                    <a:schemeClr val="tx1">
                      <a:lumMod val="65000"/>
                      <a:lumOff val="35000"/>
                    </a:schemeClr>
                  </a:solidFill>
                  <a:latin typeface="Lato Light" panose="020F0302020204030203" pitchFamily="34" charset="0"/>
                  <a:cs typeface="Clear Sans Light" panose="020B0303030202020304" pitchFamily="34" charset="0"/>
                </a:rPr>
                <a:t>Publisher</a:t>
              </a:r>
            </a:p>
          </p:txBody>
        </p:sp>
      </p:grpSp>
      <p:sp>
        <p:nvSpPr>
          <p:cNvPr id="3" name="Rectangle 2">
            <a:extLst>
              <a:ext uri="{FF2B5EF4-FFF2-40B4-BE49-F238E27FC236}">
                <a16:creationId xmlns:a16="http://schemas.microsoft.com/office/drawing/2014/main" id="{55A87A16-18FC-6612-0438-76253CE00088}"/>
              </a:ext>
            </a:extLst>
          </p:cNvPr>
          <p:cNvSpPr/>
          <p:nvPr/>
        </p:nvSpPr>
        <p:spPr>
          <a:xfrm>
            <a:off x="643217" y="3988871"/>
            <a:ext cx="1728788" cy="369332"/>
          </a:xfrm>
          <a:prstGeom prst="rect">
            <a:avLst/>
          </a:prstGeom>
        </p:spPr>
        <p:txBody>
          <a:bodyPr wrap="square">
            <a:spAutoFit/>
          </a:bodyPr>
          <a:lstStyle/>
          <a:p>
            <a:pPr algn="ctr">
              <a:defRPr/>
            </a:pPr>
            <a:r>
              <a:rPr lang="en-US" sz="900" dirty="0">
                <a:solidFill>
                  <a:schemeClr val="bg1">
                    <a:lumMod val="50000"/>
                  </a:schemeClr>
                </a:solidFill>
                <a:latin typeface="Lato Light" panose="020F0302020204030203" pitchFamily="34" charset="0"/>
                <a:cs typeface="Clear Sans Light" panose="020B0303030202020304" pitchFamily="34" charset="0"/>
              </a:rPr>
              <a:t>Hosts Startups in the UK-NLD embassy LONDON</a:t>
            </a:r>
          </a:p>
        </p:txBody>
      </p:sp>
      <p:sp>
        <p:nvSpPr>
          <p:cNvPr id="7" name="TextBox 6">
            <a:extLst>
              <a:ext uri="{FF2B5EF4-FFF2-40B4-BE49-F238E27FC236}">
                <a16:creationId xmlns:a16="http://schemas.microsoft.com/office/drawing/2014/main" id="{9F96F11E-8F34-22CA-48C5-839D155CE3E4}"/>
              </a:ext>
            </a:extLst>
          </p:cNvPr>
          <p:cNvSpPr txBox="1"/>
          <p:nvPr/>
        </p:nvSpPr>
        <p:spPr>
          <a:xfrm>
            <a:off x="2764701" y="4528026"/>
            <a:ext cx="1777567" cy="400110"/>
          </a:xfrm>
          <a:prstGeom prst="rect">
            <a:avLst/>
          </a:prstGeom>
          <a:noFill/>
        </p:spPr>
        <p:txBody>
          <a:bodyPr wrap="square">
            <a:spAutoFit/>
          </a:bodyPr>
          <a:lstStyle/>
          <a:p>
            <a:r>
              <a:rPr lang="en-NL" sz="1000" dirty="0"/>
              <a:t>https://www.linkedin.com/in/josef5/</a:t>
            </a:r>
          </a:p>
        </p:txBody>
      </p:sp>
      <p:sp>
        <p:nvSpPr>
          <p:cNvPr id="8" name="TextBox 7">
            <a:extLst>
              <a:ext uri="{FF2B5EF4-FFF2-40B4-BE49-F238E27FC236}">
                <a16:creationId xmlns:a16="http://schemas.microsoft.com/office/drawing/2014/main" id="{58ED60C9-C9A8-2464-9E69-6AB1676A3278}"/>
              </a:ext>
            </a:extLst>
          </p:cNvPr>
          <p:cNvSpPr txBox="1"/>
          <p:nvPr/>
        </p:nvSpPr>
        <p:spPr>
          <a:xfrm>
            <a:off x="2764701" y="4858206"/>
            <a:ext cx="2378522" cy="369332"/>
          </a:xfrm>
          <a:prstGeom prst="rect">
            <a:avLst/>
          </a:prstGeom>
          <a:noFill/>
        </p:spPr>
        <p:txBody>
          <a:bodyPr wrap="square">
            <a:spAutoFit/>
          </a:bodyPr>
          <a:lstStyle/>
          <a:p>
            <a:r>
              <a:rPr lang="en-NL" sz="900" dirty="0"/>
              <a:t>https://drive.google.com/drive/folders/1SGZqyXoIBoA2kE1f1Ky_PJHIPB_HXU1r</a:t>
            </a:r>
          </a:p>
        </p:txBody>
      </p:sp>
    </p:spTree>
    <p:extLst>
      <p:ext uri="{BB962C8B-B14F-4D97-AF65-F5344CB8AC3E}">
        <p14:creationId xmlns:p14="http://schemas.microsoft.com/office/powerpoint/2010/main" val="791542216"/>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ipe(down)">
                                      <p:cBhvr>
                                        <p:cTn id="21" dur="500"/>
                                        <p:tgtEl>
                                          <p:spTgt spid="80"/>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1"/>
        <p:cNvGrpSpPr/>
        <p:nvPr/>
      </p:nvGrpSpPr>
      <p:grpSpPr>
        <a:xfrm>
          <a:off x="0" y="0"/>
          <a:ext cx="0" cy="0"/>
          <a:chOff x="0" y="0"/>
          <a:chExt cx="0" cy="0"/>
        </a:xfrm>
      </p:grpSpPr>
      <p:sp>
        <p:nvSpPr>
          <p:cNvPr id="322" name="Google Shape;322;p36"/>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23" name="Google Shape;323;p36"/>
          <p:cNvSpPr/>
          <p:nvPr/>
        </p:nvSpPr>
        <p:spPr>
          <a:xfrm>
            <a:off x="-1" y="174726"/>
            <a:ext cx="7170358" cy="4968774"/>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24" name="Google Shape;324;p36"/>
          <p:cNvSpPr/>
          <p:nvPr/>
        </p:nvSpPr>
        <p:spPr>
          <a:xfrm>
            <a:off x="0" y="0"/>
            <a:ext cx="9141714"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25" name="Google Shape;325;p36"/>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27" name="Google Shape;327;p36"/>
          <p:cNvSpPr txBox="1">
            <a:spLocks noGrp="1"/>
          </p:cNvSpPr>
          <p:nvPr>
            <p:ph type="title"/>
          </p:nvPr>
        </p:nvSpPr>
        <p:spPr>
          <a:xfrm>
            <a:off x="457200" y="497970"/>
            <a:ext cx="3223813" cy="1904543"/>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3300"/>
              <a:buFont typeface="Arial"/>
              <a:buNone/>
            </a:pPr>
            <a:r>
              <a:rPr lang="en-GB">
                <a:solidFill>
                  <a:schemeClr val="bg1"/>
                </a:solidFill>
              </a:rPr>
              <a:t>Demo</a:t>
            </a:r>
            <a:endParaRPr>
              <a:solidFill>
                <a:schemeClr val="bg1"/>
              </a:solidFill>
            </a:endParaRPr>
          </a:p>
        </p:txBody>
      </p:sp>
      <p:pic>
        <p:nvPicPr>
          <p:cNvPr id="328" name="Google Shape;328;p36" descr="Play"/>
          <p:cNvPicPr preferRelativeResize="0"/>
          <p:nvPr/>
        </p:nvPicPr>
        <p:blipFill rotWithShape="1">
          <a:blip r:embed="rId3">
            <a:alphaModFix/>
          </a:blip>
          <a:srcRect/>
          <a:stretch/>
        </p:blipFill>
        <p:spPr>
          <a:xfrm>
            <a:off x="4920062" y="648903"/>
            <a:ext cx="3766739" cy="3766739"/>
          </a:xfrm>
          <a:prstGeom prst="rect">
            <a:avLst/>
          </a:prstGeom>
          <a:solidFill>
            <a:schemeClr val="accent2"/>
          </a:solidFill>
          <a:ln>
            <a:solidFill>
              <a:schemeClr val="accent1"/>
            </a:solid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5;p28">
            <a:extLst>
              <a:ext uri="{FF2B5EF4-FFF2-40B4-BE49-F238E27FC236}">
                <a16:creationId xmlns:a16="http://schemas.microsoft.com/office/drawing/2014/main" id="{F3060C15-43E3-07C5-597A-84508A88F2C6}"/>
              </a:ext>
            </a:extLst>
          </p:cNvPr>
          <p:cNvSpPr txBox="1">
            <a:spLocks noGrp="1"/>
          </p:cNvSpPr>
          <p:nvPr>
            <p:ph type="body" idx="1"/>
          </p:nvPr>
        </p:nvSpPr>
        <p:spPr>
          <a:xfrm>
            <a:off x="311703" y="1125898"/>
            <a:ext cx="4427401" cy="1542899"/>
          </a:xfrm>
        </p:spPr>
        <p:txBody>
          <a:bodyPr vert="horz" lIns="91424" tIns="91424" rIns="91424" bIns="91424" rtlCol="0">
            <a:normAutofit/>
          </a:bodyPr>
          <a:lstStyle/>
          <a:p>
            <a:pPr indent="-308603">
              <a:lnSpc>
                <a:spcPct val="70000"/>
              </a:lnSpc>
              <a:buSzPct val="100000"/>
              <a:buChar char="-"/>
            </a:pPr>
            <a:r>
              <a:rPr lang="en-GB" dirty="0"/>
              <a:t>Insight-improver</a:t>
            </a:r>
          </a:p>
          <a:p>
            <a:pPr marL="914377" lvl="1" indent="-290820">
              <a:lnSpc>
                <a:spcPct val="70000"/>
              </a:lnSpc>
              <a:spcBef>
                <a:spcPts val="0"/>
              </a:spcBef>
              <a:buChar char="-"/>
            </a:pPr>
            <a:r>
              <a:rPr lang="en-GB" sz="1275" dirty="0"/>
              <a:t>“Take deep breath”</a:t>
            </a:r>
          </a:p>
          <a:p>
            <a:pPr marL="914377" lvl="1" indent="-290820">
              <a:lnSpc>
                <a:spcPct val="70000"/>
              </a:lnSpc>
              <a:spcBef>
                <a:spcPts val="0"/>
              </a:spcBef>
              <a:buChar char="-"/>
            </a:pPr>
            <a:r>
              <a:rPr lang="en-GB" sz="1275" dirty="0"/>
              <a:t>“Validate the output”</a:t>
            </a:r>
          </a:p>
          <a:p>
            <a:pPr indent="-308603">
              <a:lnSpc>
                <a:spcPct val="70000"/>
              </a:lnSpc>
              <a:buSzPct val="100000"/>
              <a:buChar char="-"/>
            </a:pPr>
            <a:r>
              <a:rPr lang="en-GB" dirty="0"/>
              <a:t>Chain of Thoughts (COT)</a:t>
            </a:r>
          </a:p>
          <a:p>
            <a:pPr marL="914377" lvl="1" indent="-290820">
              <a:lnSpc>
                <a:spcPct val="70000"/>
              </a:lnSpc>
              <a:spcBef>
                <a:spcPts val="0"/>
              </a:spcBef>
              <a:buChar char="-"/>
            </a:pPr>
            <a:r>
              <a:rPr lang="en-GB" sz="1275" dirty="0"/>
              <a:t>prompting enables complex reasoning capabilities through intermediate reasoning steps. </a:t>
            </a:r>
          </a:p>
          <a:p>
            <a:pPr indent="-308603">
              <a:lnSpc>
                <a:spcPct val="70000"/>
              </a:lnSpc>
              <a:buSzPct val="100000"/>
              <a:buChar char="-"/>
            </a:pPr>
            <a:r>
              <a:rPr lang="en-GB" dirty="0"/>
              <a:t>Tree of Thought (TOT)</a:t>
            </a:r>
          </a:p>
          <a:p>
            <a:pPr marL="914377" lvl="1" indent="-290820">
              <a:lnSpc>
                <a:spcPct val="70000"/>
              </a:lnSpc>
              <a:spcBef>
                <a:spcPts val="0"/>
              </a:spcBef>
              <a:buChar char="-"/>
            </a:pPr>
            <a:r>
              <a:rPr lang="en-GB" sz="1275" dirty="0"/>
              <a:t>Improvement of the “</a:t>
            </a:r>
            <a:r>
              <a:rPr lang="en-GB" sz="1275" dirty="0" err="1"/>
              <a:t>ScrachPad</a:t>
            </a:r>
            <a:r>
              <a:rPr lang="en-GB" sz="1275" dirty="0"/>
              <a:t>” board</a:t>
            </a:r>
          </a:p>
        </p:txBody>
      </p:sp>
      <p:sp>
        <p:nvSpPr>
          <p:cNvPr id="3" name="Google Shape;166;p28">
            <a:extLst>
              <a:ext uri="{FF2B5EF4-FFF2-40B4-BE49-F238E27FC236}">
                <a16:creationId xmlns:a16="http://schemas.microsoft.com/office/drawing/2014/main" id="{6126520D-5AD1-CD02-BAEA-F22C9CD2EA43}"/>
              </a:ext>
            </a:extLst>
          </p:cNvPr>
          <p:cNvSpPr txBox="1">
            <a:spLocks noGrp="1"/>
          </p:cNvSpPr>
          <p:nvPr>
            <p:ph type="title"/>
          </p:nvPr>
        </p:nvSpPr>
        <p:spPr/>
        <p:txBody>
          <a:bodyPr vert="horz" lIns="91424" tIns="91424" rIns="91424" bIns="91424" rtlCol="0" anchor="t">
            <a:normAutofit fontScale="90000"/>
          </a:bodyPr>
          <a:lstStyle/>
          <a:p>
            <a:pPr lvl="0"/>
            <a:r>
              <a:rPr lang="en-GB" sz="3000" dirty="0"/>
              <a:t>Pre-Prompting Technique</a:t>
            </a:r>
          </a:p>
        </p:txBody>
      </p:sp>
      <p:pic>
        <p:nvPicPr>
          <p:cNvPr id="6" name="Google Shape;169;p28">
            <a:extLst>
              <a:ext uri="{FF2B5EF4-FFF2-40B4-BE49-F238E27FC236}">
                <a16:creationId xmlns:a16="http://schemas.microsoft.com/office/drawing/2014/main" id="{4A67AFD4-7361-D425-08C3-97EBA54CBCCF}"/>
              </a:ext>
            </a:extLst>
          </p:cNvPr>
          <p:cNvPicPr>
            <a:picLocks noChangeAspect="1"/>
          </p:cNvPicPr>
          <p:nvPr/>
        </p:nvPicPr>
        <p:blipFill>
          <a:blip r:embed="rId3">
            <a:alphaModFix/>
          </a:blip>
          <a:stretch>
            <a:fillRect/>
          </a:stretch>
        </p:blipFill>
        <p:spPr>
          <a:xfrm>
            <a:off x="147701" y="2712925"/>
            <a:ext cx="3460697" cy="1757499"/>
          </a:xfrm>
          <a:prstGeom prst="rect">
            <a:avLst/>
          </a:prstGeom>
          <a:noFill/>
          <a:ln cap="flat">
            <a:noFill/>
          </a:ln>
        </p:spPr>
      </p:pic>
      <p:pic>
        <p:nvPicPr>
          <p:cNvPr id="8" name="Google Shape;171;p28">
            <a:extLst>
              <a:ext uri="{FF2B5EF4-FFF2-40B4-BE49-F238E27FC236}">
                <a16:creationId xmlns:a16="http://schemas.microsoft.com/office/drawing/2014/main" id="{EEEBAFBF-A0E5-66A7-AD62-54E878CD4ABE}"/>
              </a:ext>
            </a:extLst>
          </p:cNvPr>
          <p:cNvPicPr>
            <a:picLocks noChangeAspect="1"/>
          </p:cNvPicPr>
          <p:nvPr/>
        </p:nvPicPr>
        <p:blipFill>
          <a:blip r:embed="rId4">
            <a:alphaModFix/>
          </a:blip>
          <a:srcRect r="64599"/>
          <a:stretch>
            <a:fillRect/>
          </a:stretch>
        </p:blipFill>
        <p:spPr>
          <a:xfrm>
            <a:off x="3681072" y="2852112"/>
            <a:ext cx="1372279" cy="1500221"/>
          </a:xfrm>
          <a:prstGeom prst="rect">
            <a:avLst/>
          </a:prstGeom>
          <a:noFill/>
          <a:ln cap="flat">
            <a:noFill/>
          </a:ln>
        </p:spPr>
      </p:pic>
      <p:sp>
        <p:nvSpPr>
          <p:cNvPr id="9" name="Google Shape;172;p28">
            <a:extLst>
              <a:ext uri="{FF2B5EF4-FFF2-40B4-BE49-F238E27FC236}">
                <a16:creationId xmlns:a16="http://schemas.microsoft.com/office/drawing/2014/main" id="{E443B352-191B-E6C1-5D96-FD3EAA819807}"/>
              </a:ext>
            </a:extLst>
          </p:cNvPr>
          <p:cNvSpPr txBox="1"/>
          <p:nvPr/>
        </p:nvSpPr>
        <p:spPr>
          <a:xfrm>
            <a:off x="311703" y="4858502"/>
            <a:ext cx="4427401" cy="738631"/>
          </a:xfrm>
          <a:prstGeom prst="rect">
            <a:avLst/>
          </a:prstGeom>
          <a:noFill/>
          <a:ln cap="flat">
            <a:noFill/>
          </a:ln>
        </p:spPr>
        <p:txBody>
          <a:bodyPr vert="horz" wrap="square" lIns="91424" tIns="91424" rIns="91424" bIns="91424" anchor="t" anchorCtr="0" compatLnSpc="1">
            <a:spAutoFit/>
          </a:bodyPr>
          <a:lstStyle/>
          <a:p>
            <a:pPr defTabSz="685800">
              <a:defRPr sz="1800" b="0" i="0" u="none" strike="noStrike" kern="0" cap="none" spc="0" baseline="0">
                <a:solidFill>
                  <a:srgbClr val="000000"/>
                </a:solidFill>
                <a:uFillTx/>
              </a:defRPr>
            </a:pPr>
            <a:r>
              <a:rPr lang="en-GB" u="sng">
                <a:solidFill>
                  <a:srgbClr val="467886"/>
                </a:solidFill>
                <a:latin typeface="Aptos"/>
                <a:hlinkClick r:id="rId5">
                  <a:extLst>
                    <a:ext uri="{A12FA001-AC4F-418D-AE19-62706E023703}">
                      <ahyp:hlinkClr xmlns:ahyp="http://schemas.microsoft.com/office/drawing/2018/hyperlinkcolor" val="tx"/>
                    </a:ext>
                  </a:extLst>
                </a:hlinkClick>
              </a:rPr>
              <a:t>https://www.promptingguide.ai/techniques/tot</a:t>
            </a:r>
            <a:r>
              <a:rPr lang="en-GB">
                <a:solidFill>
                  <a:srgbClr val="000000"/>
                </a:solidFill>
                <a:latin typeface="Apto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45" name="Google Shape;145;p26"/>
          <p:cNvSpPr txBox="1"/>
          <p:nvPr/>
        </p:nvSpPr>
        <p:spPr>
          <a:xfrm>
            <a:off x="301452" y="514640"/>
            <a:ext cx="8229600" cy="994172"/>
          </a:xfrm>
          <a:prstGeom prst="rect">
            <a:avLst/>
          </a:prstGeom>
          <a:noFill/>
          <a:ln>
            <a:noFill/>
          </a:ln>
        </p:spPr>
        <p:txBody>
          <a:bodyPr spcFirstLastPara="1" wrap="square" lIns="68575" tIns="34275" rIns="68575" bIns="34275" anchor="b" anchorCtr="0">
            <a:normAutofit/>
          </a:bodyPr>
          <a:lstStyle/>
          <a:p>
            <a:pPr marL="0" marR="0" lvl="0" indent="0" algn="l" rtl="0">
              <a:spcBef>
                <a:spcPts val="0"/>
              </a:spcBef>
              <a:spcAft>
                <a:spcPts val="0"/>
              </a:spcAft>
              <a:buNone/>
            </a:pPr>
            <a:r>
              <a:rPr lang="en-GB" sz="3300" b="1" i="0" u="none" strike="noStrike" cap="none">
                <a:solidFill>
                  <a:schemeClr val="dk1"/>
                </a:solidFill>
                <a:latin typeface="Arial"/>
                <a:ea typeface="Arial"/>
                <a:cs typeface="Arial"/>
                <a:sym typeface="Arial"/>
              </a:rPr>
              <a:t>Table of Contents</a:t>
            </a:r>
            <a:endParaRPr sz="1100"/>
          </a:p>
        </p:txBody>
      </p:sp>
      <p:grpSp>
        <p:nvGrpSpPr>
          <p:cNvPr id="147" name="Google Shape;147;p26"/>
          <p:cNvGrpSpPr/>
          <p:nvPr/>
        </p:nvGrpSpPr>
        <p:grpSpPr>
          <a:xfrm>
            <a:off x="544806" y="2111254"/>
            <a:ext cx="8054387" cy="1963980"/>
            <a:chOff x="116808" y="708392"/>
            <a:chExt cx="10739183" cy="2618640"/>
          </a:xfrm>
        </p:grpSpPr>
        <p:sp>
          <p:nvSpPr>
            <p:cNvPr id="148" name="Google Shape;148;p26"/>
            <p:cNvSpPr/>
            <p:nvPr/>
          </p:nvSpPr>
          <p:spPr>
            <a:xfrm>
              <a:off x="579602" y="708392"/>
              <a:ext cx="1447713" cy="1447713"/>
            </a:xfrm>
            <a:prstGeom prst="round2DiagRect">
              <a:avLst>
                <a:gd name="adj1" fmla="val 29727"/>
                <a:gd name="adj2" fmla="val 0"/>
              </a:avLst>
            </a:prstGeom>
            <a:solidFill>
              <a:srgbClr val="FF4F5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 name="Google Shape;149;p26"/>
            <p:cNvSpPr/>
            <p:nvPr/>
          </p:nvSpPr>
          <p:spPr>
            <a:xfrm>
              <a:off x="888131" y="1016921"/>
              <a:ext cx="830655" cy="830655"/>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 name="Google Shape;150;p26"/>
            <p:cNvSpPr/>
            <p:nvPr/>
          </p:nvSpPr>
          <p:spPr>
            <a:xfrm>
              <a:off x="116808"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 name="Google Shape;151;p26"/>
            <p:cNvSpPr txBox="1"/>
            <p:nvPr/>
          </p:nvSpPr>
          <p:spPr>
            <a:xfrm>
              <a:off x="116808" y="2607032"/>
              <a:ext cx="23733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Avenir"/>
                <a:buNone/>
              </a:pPr>
              <a:r>
                <a:rPr lang="en-GB" sz="1800" b="0" i="0" u="none" strike="noStrike" cap="none">
                  <a:solidFill>
                    <a:schemeClr val="dk1"/>
                  </a:solidFill>
                  <a:latin typeface="Avenir"/>
                  <a:ea typeface="Avenir"/>
                  <a:cs typeface="Avenir"/>
                  <a:sym typeface="Avenir"/>
                </a:rPr>
                <a:t>1- SPRINT GOAL</a:t>
              </a:r>
              <a:endParaRPr sz="1800" b="0" i="0" u="none" strike="noStrike" cap="none">
                <a:solidFill>
                  <a:schemeClr val="dk1"/>
                </a:solidFill>
                <a:latin typeface="Avenir"/>
                <a:ea typeface="Avenir"/>
                <a:cs typeface="Avenir"/>
                <a:sym typeface="Avenir"/>
              </a:endParaRPr>
            </a:p>
          </p:txBody>
        </p:sp>
        <p:sp>
          <p:nvSpPr>
            <p:cNvPr id="152" name="Google Shape;152;p26"/>
            <p:cNvSpPr/>
            <p:nvPr/>
          </p:nvSpPr>
          <p:spPr>
            <a:xfrm>
              <a:off x="3368229" y="708392"/>
              <a:ext cx="1447713" cy="1447713"/>
            </a:xfrm>
            <a:prstGeom prst="round2DiagRect">
              <a:avLst>
                <a:gd name="adj1" fmla="val 29727"/>
                <a:gd name="adj2" fmla="val 0"/>
              </a:avLst>
            </a:prstGeom>
            <a:solidFill>
              <a:srgbClr val="1AC3E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 name="Google Shape;153;p26"/>
            <p:cNvSpPr/>
            <p:nvPr/>
          </p:nvSpPr>
          <p:spPr>
            <a:xfrm>
              <a:off x="3676758" y="1016921"/>
              <a:ext cx="830655" cy="830655"/>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 name="Google Shape;154;p26"/>
            <p:cNvSpPr/>
            <p:nvPr/>
          </p:nvSpPr>
          <p:spPr>
            <a:xfrm>
              <a:off x="2905436"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 name="Google Shape;155;p26"/>
            <p:cNvSpPr txBox="1"/>
            <p:nvPr/>
          </p:nvSpPr>
          <p:spPr>
            <a:xfrm>
              <a:off x="2905436" y="2607032"/>
              <a:ext cx="23733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Avenir"/>
                <a:buNone/>
              </a:pPr>
              <a:r>
                <a:rPr lang="en-GB" sz="1800" b="0" i="0" u="none" strike="noStrike" cap="none">
                  <a:solidFill>
                    <a:schemeClr val="dk1"/>
                  </a:solidFill>
                  <a:latin typeface="Avenir"/>
                  <a:ea typeface="Avenir"/>
                  <a:cs typeface="Avenir"/>
                  <a:sym typeface="Avenir"/>
                </a:rPr>
                <a:t>2- STATUS</a:t>
              </a:r>
              <a:endParaRPr sz="1800" b="0" i="0" u="none" strike="noStrike" cap="none">
                <a:solidFill>
                  <a:schemeClr val="dk1"/>
                </a:solidFill>
                <a:latin typeface="Avenir"/>
                <a:ea typeface="Avenir"/>
                <a:cs typeface="Avenir"/>
                <a:sym typeface="Avenir"/>
              </a:endParaRPr>
            </a:p>
          </p:txBody>
        </p:sp>
        <p:sp>
          <p:nvSpPr>
            <p:cNvPr id="156" name="Google Shape;156;p26"/>
            <p:cNvSpPr/>
            <p:nvPr/>
          </p:nvSpPr>
          <p:spPr>
            <a:xfrm>
              <a:off x="6156857" y="708392"/>
              <a:ext cx="1447713" cy="1447713"/>
            </a:xfrm>
            <a:prstGeom prst="round2DiagRect">
              <a:avLst>
                <a:gd name="adj1" fmla="val 29727"/>
                <a:gd name="adj2" fmla="val 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 name="Google Shape;157;p26"/>
            <p:cNvSpPr/>
            <p:nvPr/>
          </p:nvSpPr>
          <p:spPr>
            <a:xfrm>
              <a:off x="6465386" y="1016921"/>
              <a:ext cx="830655" cy="830655"/>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 name="Google Shape;158;p26"/>
            <p:cNvSpPr/>
            <p:nvPr/>
          </p:nvSpPr>
          <p:spPr>
            <a:xfrm>
              <a:off x="5694063"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 name="Google Shape;159;p26"/>
            <p:cNvSpPr txBox="1"/>
            <p:nvPr/>
          </p:nvSpPr>
          <p:spPr>
            <a:xfrm>
              <a:off x="5694063" y="2607032"/>
              <a:ext cx="23733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Avenir"/>
                <a:buNone/>
              </a:pPr>
              <a:r>
                <a:rPr lang="en-GB" sz="1800" b="0" i="0" u="none" strike="noStrike" cap="none">
                  <a:solidFill>
                    <a:schemeClr val="dk1"/>
                  </a:solidFill>
                  <a:latin typeface="Avenir"/>
                  <a:ea typeface="Avenir"/>
                  <a:cs typeface="Avenir"/>
                  <a:sym typeface="Avenir"/>
                </a:rPr>
                <a:t>3- DEMO</a:t>
              </a:r>
              <a:endParaRPr sz="1800" b="0" i="0" u="none" strike="noStrike" cap="none">
                <a:solidFill>
                  <a:schemeClr val="dk1"/>
                </a:solidFill>
                <a:latin typeface="Avenir"/>
                <a:ea typeface="Avenir"/>
                <a:cs typeface="Avenir"/>
                <a:sym typeface="Avenir"/>
              </a:endParaRPr>
            </a:p>
          </p:txBody>
        </p:sp>
        <p:sp>
          <p:nvSpPr>
            <p:cNvPr id="160" name="Google Shape;160;p26"/>
            <p:cNvSpPr/>
            <p:nvPr/>
          </p:nvSpPr>
          <p:spPr>
            <a:xfrm>
              <a:off x="8945484" y="708392"/>
              <a:ext cx="1447713" cy="1447713"/>
            </a:xfrm>
            <a:prstGeom prst="round2DiagRect">
              <a:avLst>
                <a:gd name="adj1" fmla="val 29727"/>
                <a:gd name="adj2" fmla="val 0"/>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 name="Google Shape;161;p26"/>
            <p:cNvSpPr/>
            <p:nvPr/>
          </p:nvSpPr>
          <p:spPr>
            <a:xfrm>
              <a:off x="9254013" y="1016921"/>
              <a:ext cx="830655" cy="830655"/>
            </a:xfrm>
            <a:prstGeom prst="rect">
              <a:avLst/>
            </a:prstGeom>
            <a:blipFill rotWithShape="1">
              <a:blip r:embed="rId6">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 name="Google Shape;162;p26"/>
            <p:cNvSpPr/>
            <p:nvPr/>
          </p:nvSpPr>
          <p:spPr>
            <a:xfrm>
              <a:off x="8482691" y="2607032"/>
              <a:ext cx="2373300" cy="720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26"/>
            <p:cNvSpPr txBox="1"/>
            <p:nvPr/>
          </p:nvSpPr>
          <p:spPr>
            <a:xfrm>
              <a:off x="8482691" y="2607032"/>
              <a:ext cx="23733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Avenir"/>
                <a:buNone/>
              </a:pPr>
              <a:r>
                <a:rPr lang="en-GB" sz="1800" b="0" i="0" u="none" strike="noStrike" cap="none">
                  <a:solidFill>
                    <a:schemeClr val="dk1"/>
                  </a:solidFill>
                  <a:latin typeface="Avenir"/>
                  <a:ea typeface="Avenir"/>
                  <a:cs typeface="Avenir"/>
                  <a:sym typeface="Avenir"/>
                </a:rPr>
                <a:t>4- FEEDBACK</a:t>
              </a:r>
              <a:endParaRPr sz="1800" b="0" i="0" u="none" strike="noStrike" cap="none">
                <a:solidFill>
                  <a:schemeClr val="dk1"/>
                </a:solidFill>
                <a:latin typeface="Avenir"/>
                <a:ea typeface="Avenir"/>
                <a:cs typeface="Avenir"/>
                <a:sym typeface="Avenir"/>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🎨DESIGN </a:t>
            </a:r>
            <a:endParaRPr/>
          </a:p>
        </p:txBody>
      </p:sp>
      <p:sp>
        <p:nvSpPr>
          <p:cNvPr id="336" name="Google Shape;336;p37"/>
          <p:cNvSpPr txBox="1"/>
          <p:nvPr/>
        </p:nvSpPr>
        <p:spPr>
          <a:xfrm>
            <a:off x="252700" y="231015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en-GB" sz="1100" u="sng">
                <a:solidFill>
                  <a:schemeClr val="dk1"/>
                </a:solidFill>
                <a:latin typeface="Avenir"/>
                <a:ea typeface="Avenir"/>
                <a:cs typeface="Avenir"/>
                <a:sym typeface="Avenir"/>
              </a:rPr>
              <a:t>🎨Demo design includes code preview for </a:t>
            </a:r>
            <a:r>
              <a:rPr lang="en-GB" sz="1100" u="sng" err="1">
                <a:solidFill>
                  <a:schemeClr val="dk1"/>
                </a:solidFill>
                <a:latin typeface="Avenir"/>
                <a:ea typeface="Avenir"/>
                <a:cs typeface="Avenir"/>
                <a:sym typeface="Avenir"/>
              </a:rPr>
              <a:t>devs</a:t>
            </a:r>
            <a:endParaRPr sz="1100" u="sng">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🎨ORGANISATION &amp; Planning </a:t>
            </a:r>
            <a:endParaRPr/>
          </a:p>
        </p:txBody>
      </p:sp>
      <p:pic>
        <p:nvPicPr>
          <p:cNvPr id="3" name="Picture 2">
            <a:extLst>
              <a:ext uri="{FF2B5EF4-FFF2-40B4-BE49-F238E27FC236}">
                <a16:creationId xmlns:a16="http://schemas.microsoft.com/office/drawing/2014/main" id="{74A4A535-00C8-A57E-671F-4B24EBC9EA3A}"/>
              </a:ext>
            </a:extLst>
          </p:cNvPr>
          <p:cNvPicPr>
            <a:picLocks noChangeAspect="1"/>
          </p:cNvPicPr>
          <p:nvPr/>
        </p:nvPicPr>
        <p:blipFill>
          <a:blip r:embed="rId3"/>
          <a:stretch>
            <a:fillRect/>
          </a:stretch>
        </p:blipFill>
        <p:spPr>
          <a:xfrm>
            <a:off x="3306726" y="2238764"/>
            <a:ext cx="5550195" cy="2215917"/>
          </a:xfrm>
          <a:prstGeom prst="rect">
            <a:avLst/>
          </a:prstGeom>
        </p:spPr>
      </p:pic>
    </p:spTree>
    <p:extLst>
      <p:ext uri="{BB962C8B-B14F-4D97-AF65-F5344CB8AC3E}">
        <p14:creationId xmlns:p14="http://schemas.microsoft.com/office/powerpoint/2010/main" val="2355977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 Social Media &amp; outreach</a:t>
            </a:r>
            <a:endParaRPr/>
          </a:p>
        </p:txBody>
      </p:sp>
      <p:sp>
        <p:nvSpPr>
          <p:cNvPr id="336" name="Google Shape;336;p37"/>
          <p:cNvSpPr txBox="1"/>
          <p:nvPr/>
        </p:nvSpPr>
        <p:spPr>
          <a:xfrm>
            <a:off x="1011355" y="2044335"/>
            <a:ext cx="3000000" cy="405209"/>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en-US" sz="1100" u="sng">
                <a:solidFill>
                  <a:schemeClr val="dk1"/>
                </a:solidFill>
                <a:latin typeface="Avenir"/>
                <a:ea typeface="Avenir"/>
                <a:cs typeface="Avenir"/>
                <a:sym typeface="Avenir"/>
              </a:rPr>
              <a:t>WORK ADVENTURE!!!!</a:t>
            </a:r>
            <a:endParaRPr sz="1100" u="sng">
              <a:solidFill>
                <a:schemeClr val="dk1"/>
              </a:solidFill>
              <a:latin typeface="Avenir"/>
              <a:ea typeface="Avenir"/>
              <a:cs typeface="Avenir"/>
              <a:sym typeface="Avenir"/>
            </a:endParaRPr>
          </a:p>
        </p:txBody>
      </p:sp>
      <p:pic>
        <p:nvPicPr>
          <p:cNvPr id="3" name="Picture 2">
            <a:extLst>
              <a:ext uri="{FF2B5EF4-FFF2-40B4-BE49-F238E27FC236}">
                <a16:creationId xmlns:a16="http://schemas.microsoft.com/office/drawing/2014/main" id="{1D3AD923-BCB8-EAE9-9A02-1EAF1A209ED0}"/>
              </a:ext>
            </a:extLst>
          </p:cNvPr>
          <p:cNvPicPr>
            <a:picLocks noChangeAspect="1"/>
          </p:cNvPicPr>
          <p:nvPr/>
        </p:nvPicPr>
        <p:blipFill>
          <a:blip r:embed="rId3"/>
          <a:stretch>
            <a:fillRect/>
          </a:stretch>
        </p:blipFill>
        <p:spPr>
          <a:xfrm>
            <a:off x="4866278" y="1552915"/>
            <a:ext cx="3811363" cy="2268501"/>
          </a:xfrm>
          <a:prstGeom prst="rect">
            <a:avLst/>
          </a:prstGeom>
        </p:spPr>
      </p:pic>
      <p:pic>
        <p:nvPicPr>
          <p:cNvPr id="5" name="Picture 4">
            <a:extLst>
              <a:ext uri="{FF2B5EF4-FFF2-40B4-BE49-F238E27FC236}">
                <a16:creationId xmlns:a16="http://schemas.microsoft.com/office/drawing/2014/main" id="{055DFFF8-89E0-0467-1E5F-61C5205A7CB1}"/>
              </a:ext>
            </a:extLst>
          </p:cNvPr>
          <p:cNvPicPr>
            <a:picLocks noChangeAspect="1"/>
          </p:cNvPicPr>
          <p:nvPr/>
        </p:nvPicPr>
        <p:blipFill>
          <a:blip r:embed="rId4"/>
          <a:stretch>
            <a:fillRect/>
          </a:stretch>
        </p:blipFill>
        <p:spPr>
          <a:xfrm>
            <a:off x="212651" y="2478058"/>
            <a:ext cx="4731488" cy="2551013"/>
          </a:xfrm>
          <a:prstGeom prst="rect">
            <a:avLst/>
          </a:prstGeom>
        </p:spPr>
      </p:pic>
    </p:spTree>
    <p:extLst>
      <p:ext uri="{BB962C8B-B14F-4D97-AF65-F5344CB8AC3E}">
        <p14:creationId xmlns:p14="http://schemas.microsoft.com/office/powerpoint/2010/main" val="1096554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🎨DATA </a:t>
            </a:r>
            <a:endParaRPr/>
          </a:p>
        </p:txBody>
      </p:sp>
      <p:sp>
        <p:nvSpPr>
          <p:cNvPr id="2" name="AutoShape 2">
            <a:extLst>
              <a:ext uri="{FF2B5EF4-FFF2-40B4-BE49-F238E27FC236}">
                <a16:creationId xmlns:a16="http://schemas.microsoft.com/office/drawing/2014/main" id="{FFE41B63-670D-7AA0-CB77-9D1C7FD1CB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299B-2E7A-F53D-E180-178523059D20}"/>
              </a:ext>
            </a:extLst>
          </p:cNvPr>
          <p:cNvSpPr>
            <a:spLocks noGrp="1"/>
          </p:cNvSpPr>
          <p:nvPr>
            <p:ph type="title"/>
          </p:nvPr>
        </p:nvSpPr>
        <p:spPr/>
        <p:txBody>
          <a:bodyPr/>
          <a:lstStyle/>
          <a:p>
            <a:r>
              <a:rPr lang="en-US"/>
              <a:t>Automation + Setup</a:t>
            </a:r>
            <a:endParaRPr lang="en-NL"/>
          </a:p>
        </p:txBody>
      </p:sp>
    </p:spTree>
    <p:extLst>
      <p:ext uri="{BB962C8B-B14F-4D97-AF65-F5344CB8AC3E}">
        <p14:creationId xmlns:p14="http://schemas.microsoft.com/office/powerpoint/2010/main" val="155613478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🎨Knowledge </a:t>
            </a:r>
            <a:endParaRPr/>
          </a:p>
        </p:txBody>
      </p:sp>
    </p:spTree>
    <p:extLst>
      <p:ext uri="{BB962C8B-B14F-4D97-AF65-F5344CB8AC3E}">
        <p14:creationId xmlns:p14="http://schemas.microsoft.com/office/powerpoint/2010/main" val="40550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prstGeom prst="rect">
            <a:avLst/>
          </a:prstGeom>
        </p:spPr>
        <p:txBody>
          <a:bodyPr spcFirstLastPara="1" wrap="square" lIns="68575" tIns="34275" rIns="68575" bIns="34275" anchor="b" anchorCtr="0">
            <a:normAutofit/>
          </a:bodyPr>
          <a:lstStyle/>
          <a:p>
            <a:pPr>
              <a:spcBef>
                <a:spcPts val="0"/>
              </a:spcBef>
            </a:pPr>
            <a:r>
              <a:rPr lang="en-GB"/>
              <a:t>🎨 Other Platforms</a:t>
            </a:r>
            <a:endParaRPr/>
          </a:p>
        </p:txBody>
      </p:sp>
    </p:spTree>
    <p:extLst>
      <p:ext uri="{BB962C8B-B14F-4D97-AF65-F5344CB8AC3E}">
        <p14:creationId xmlns:p14="http://schemas.microsoft.com/office/powerpoint/2010/main" val="1608177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🎨DATA </a:t>
            </a:r>
            <a:endParaRPr/>
          </a:p>
        </p:txBody>
      </p:sp>
      <p:sp>
        <p:nvSpPr>
          <p:cNvPr id="2" name="AutoShape 2">
            <a:extLst>
              <a:ext uri="{FF2B5EF4-FFF2-40B4-BE49-F238E27FC236}">
                <a16:creationId xmlns:a16="http://schemas.microsoft.com/office/drawing/2014/main" id="{FFE41B63-670D-7AA0-CB77-9D1C7FD1CB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8" name="Picture 7">
            <a:extLst>
              <a:ext uri="{FF2B5EF4-FFF2-40B4-BE49-F238E27FC236}">
                <a16:creationId xmlns:a16="http://schemas.microsoft.com/office/drawing/2014/main" id="{301886A2-5E01-03B4-FFFB-26F7BE9CCE19}"/>
              </a:ext>
            </a:extLst>
          </p:cNvPr>
          <p:cNvPicPr>
            <a:picLocks noChangeAspect="1"/>
          </p:cNvPicPr>
          <p:nvPr/>
        </p:nvPicPr>
        <p:blipFill rotWithShape="1">
          <a:blip r:embed="rId3"/>
          <a:srcRect t="16858" b="8824"/>
          <a:stretch/>
        </p:blipFill>
        <p:spPr>
          <a:xfrm>
            <a:off x="129396" y="1491935"/>
            <a:ext cx="6620775" cy="2774766"/>
          </a:xfrm>
          <a:prstGeom prst="rect">
            <a:avLst/>
          </a:prstGeom>
        </p:spPr>
      </p:pic>
    </p:spTree>
    <p:extLst>
      <p:ext uri="{BB962C8B-B14F-4D97-AF65-F5344CB8AC3E}">
        <p14:creationId xmlns:p14="http://schemas.microsoft.com/office/powerpoint/2010/main" val="3692405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🎨Knowledge </a:t>
            </a:r>
            <a:endParaRPr/>
          </a:p>
        </p:txBody>
      </p:sp>
      <p:sp>
        <p:nvSpPr>
          <p:cNvPr id="3" name="Google Shape;353;p39">
            <a:extLst>
              <a:ext uri="{FF2B5EF4-FFF2-40B4-BE49-F238E27FC236}">
                <a16:creationId xmlns:a16="http://schemas.microsoft.com/office/drawing/2014/main" id="{DA6B85AF-7D52-0C16-91FD-55437F8E8C1A}"/>
              </a:ext>
            </a:extLst>
          </p:cNvPr>
          <p:cNvSpPr txBox="1"/>
          <p:nvPr/>
        </p:nvSpPr>
        <p:spPr>
          <a:xfrm>
            <a:off x="839204" y="2218875"/>
            <a:ext cx="7532100" cy="2187600"/>
          </a:xfrm>
          <a:prstGeom prst="rect">
            <a:avLst/>
          </a:prstGeom>
          <a:noFill/>
          <a:ln>
            <a:noFill/>
          </a:ln>
        </p:spPr>
        <p:txBody>
          <a:bodyPr spcFirstLastPara="1" wrap="square" lIns="0" tIns="0" rIns="0" bIns="0" anchor="t" anchorCtr="0">
            <a:noAutofit/>
          </a:bodyPr>
          <a:lstStyle/>
          <a:p>
            <a:pPr>
              <a:spcBef>
                <a:spcPts val="400"/>
              </a:spcBef>
            </a:pPr>
            <a:r>
              <a:rPr lang="en-GB" sz="1100" b="1" u="sng">
                <a:solidFill>
                  <a:schemeClr val="dk1"/>
                </a:solidFill>
                <a:latin typeface="Avenir"/>
                <a:ea typeface="Avenir"/>
                <a:cs typeface="Avenir"/>
              </a:rPr>
              <a:t>Now know inner Workings Of Ai</a:t>
            </a:r>
            <a:endParaRPr sz="1100">
              <a:solidFill>
                <a:schemeClr val="dk1"/>
              </a:solidFill>
              <a:latin typeface="Avenir"/>
              <a:ea typeface="Avenir"/>
              <a:cs typeface="Avenir"/>
            </a:endParaRPr>
          </a:p>
        </p:txBody>
      </p:sp>
      <p:sp>
        <p:nvSpPr>
          <p:cNvPr id="4" name="TextBox 3">
            <a:extLst>
              <a:ext uri="{FF2B5EF4-FFF2-40B4-BE49-F238E27FC236}">
                <a16:creationId xmlns:a16="http://schemas.microsoft.com/office/drawing/2014/main" id="{6A28BBB2-94BB-CD65-47CA-53A234BE7CA6}"/>
              </a:ext>
            </a:extLst>
          </p:cNvPr>
          <p:cNvSpPr txBox="1"/>
          <p:nvPr/>
        </p:nvSpPr>
        <p:spPr>
          <a:xfrm>
            <a:off x="4602192" y="2105924"/>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https://www.youtube.com/watch?v=qv6UVOQ0F44</a:t>
            </a:r>
          </a:p>
        </p:txBody>
      </p:sp>
      <p:pic>
        <p:nvPicPr>
          <p:cNvPr id="5" name="Picture 4" descr="A screenshot of a video game&#10;&#10;Description automatically generated">
            <a:extLst>
              <a:ext uri="{FF2B5EF4-FFF2-40B4-BE49-F238E27FC236}">
                <a16:creationId xmlns:a16="http://schemas.microsoft.com/office/drawing/2014/main" id="{059F6E43-2847-580A-0586-FC4F2583028D}"/>
              </a:ext>
            </a:extLst>
          </p:cNvPr>
          <p:cNvPicPr>
            <a:picLocks noChangeAspect="1"/>
          </p:cNvPicPr>
          <p:nvPr/>
        </p:nvPicPr>
        <p:blipFill>
          <a:blip r:embed="rId3"/>
          <a:stretch>
            <a:fillRect/>
          </a:stretch>
        </p:blipFill>
        <p:spPr>
          <a:xfrm>
            <a:off x="4014609" y="1397748"/>
            <a:ext cx="4662398" cy="2046078"/>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80408648-D987-6E75-6386-88CF2FDB6301}"/>
              </a:ext>
            </a:extLst>
          </p:cNvPr>
          <p:cNvPicPr>
            <a:picLocks noChangeAspect="1"/>
          </p:cNvPicPr>
          <p:nvPr/>
        </p:nvPicPr>
        <p:blipFill>
          <a:blip r:embed="rId4"/>
          <a:stretch>
            <a:fillRect/>
          </a:stretch>
        </p:blipFill>
        <p:spPr>
          <a:xfrm>
            <a:off x="637366" y="2614073"/>
            <a:ext cx="4494183" cy="2179788"/>
          </a:xfrm>
          <a:prstGeom prst="rect">
            <a:avLst/>
          </a:prstGeom>
        </p:spPr>
      </p:pic>
    </p:spTree>
    <p:extLst>
      <p:ext uri="{BB962C8B-B14F-4D97-AF65-F5344CB8AC3E}">
        <p14:creationId xmlns:p14="http://schemas.microsoft.com/office/powerpoint/2010/main" val="1420359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🏗️PROBLEMS</a:t>
            </a:r>
            <a:endParaRPr/>
          </a:p>
        </p:txBody>
      </p:sp>
      <p:sp>
        <p:nvSpPr>
          <p:cNvPr id="353" name="Google Shape;353;p39"/>
          <p:cNvSpPr txBox="1"/>
          <p:nvPr/>
        </p:nvSpPr>
        <p:spPr>
          <a:xfrm>
            <a:off x="839204" y="2218875"/>
            <a:ext cx="7532100" cy="2187600"/>
          </a:xfrm>
          <a:prstGeom prst="rect">
            <a:avLst/>
          </a:prstGeom>
          <a:noFill/>
          <a:ln>
            <a:noFill/>
          </a:ln>
        </p:spPr>
        <p:txBody>
          <a:bodyPr spcFirstLastPara="1" wrap="square" lIns="0" tIns="0" rIns="0" bIns="0" anchor="t" anchorCtr="0">
            <a:noAutofit/>
          </a:bodyPr>
          <a:lstStyle/>
          <a:p>
            <a:pPr>
              <a:spcBef>
                <a:spcPts val="400"/>
              </a:spcBef>
            </a:pPr>
            <a:r>
              <a:rPr lang="en-GB" sz="1100" b="1">
                <a:solidFill>
                  <a:schemeClr val="dk1"/>
                </a:solidFill>
                <a:latin typeface="Avenir"/>
                <a:ea typeface="Avenir"/>
                <a:cs typeface="Avenir"/>
              </a:rPr>
              <a:t>NO</a:t>
            </a:r>
            <a:r>
              <a:rPr lang="en-GB" sz="1100" b="1">
                <a:solidFill>
                  <a:schemeClr val="dk1"/>
                </a:solidFill>
                <a:latin typeface="Avenir"/>
                <a:ea typeface="Avenir"/>
                <a:cs typeface="Avenir"/>
                <a:sym typeface="Avenir"/>
              </a:rPr>
              <a:t> GOOD CI / CD EVIRONMENT YET BUILD – FAILURE OF COTIT</a:t>
            </a:r>
          </a:p>
          <a:p>
            <a:pPr>
              <a:spcBef>
                <a:spcPts val="400"/>
              </a:spcBef>
            </a:pPr>
            <a:endParaRPr lang="en-GB" sz="1100" b="1">
              <a:solidFill>
                <a:schemeClr val="dk1"/>
              </a:solidFill>
              <a:latin typeface="Avenir"/>
              <a:ea typeface="Avenir"/>
              <a:cs typeface="Avenir"/>
            </a:endParaRPr>
          </a:p>
        </p:txBody>
      </p:sp>
    </p:spTree>
    <p:extLst>
      <p:ext uri="{BB962C8B-B14F-4D97-AF65-F5344CB8AC3E}">
        <p14:creationId xmlns:p14="http://schemas.microsoft.com/office/powerpoint/2010/main" val="324752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7"/>
          <p:cNvPicPr preferRelativeResize="0"/>
          <p:nvPr/>
        </p:nvPicPr>
        <p:blipFill rotWithShape="1">
          <a:blip r:embed="rId3">
            <a:alphaModFix/>
          </a:blip>
          <a:srcRect l="29067" t="2075" r="31369" b="12161"/>
          <a:stretch/>
        </p:blipFill>
        <p:spPr>
          <a:xfrm>
            <a:off x="2751174" y="157000"/>
            <a:ext cx="3543624" cy="432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484584" y="-67558"/>
            <a:ext cx="7053542" cy="1050398"/>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🤝Partnerships</a:t>
            </a:r>
            <a:endParaRPr/>
          </a:p>
        </p:txBody>
      </p:sp>
      <p:sp>
        <p:nvSpPr>
          <p:cNvPr id="2" name="TextBox 1">
            <a:extLst>
              <a:ext uri="{FF2B5EF4-FFF2-40B4-BE49-F238E27FC236}">
                <a16:creationId xmlns:a16="http://schemas.microsoft.com/office/drawing/2014/main" id="{4D66E8BA-057E-1AC7-823D-3C75BDCA734A}"/>
              </a:ext>
            </a:extLst>
          </p:cNvPr>
          <p:cNvSpPr txBox="1"/>
          <p:nvPr/>
        </p:nvSpPr>
        <p:spPr>
          <a:xfrm>
            <a:off x="376669" y="3480954"/>
            <a:ext cx="1571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Arkin </a:t>
            </a:r>
            <a:r>
              <a:rPr lang="en-US" dirty="0" err="1"/>
              <a:t>Zoodsma</a:t>
            </a:r>
            <a:endParaRPr lang="en-US" dirty="0"/>
          </a:p>
        </p:txBody>
      </p:sp>
      <p:sp>
        <p:nvSpPr>
          <p:cNvPr id="10" name="TextBox 9">
            <a:extLst>
              <a:ext uri="{FF2B5EF4-FFF2-40B4-BE49-F238E27FC236}">
                <a16:creationId xmlns:a16="http://schemas.microsoft.com/office/drawing/2014/main" id="{E448E25F-C3BC-F29E-C93A-BBF85217F4E5}"/>
              </a:ext>
            </a:extLst>
          </p:cNvPr>
          <p:cNvSpPr txBox="1"/>
          <p:nvPr/>
        </p:nvSpPr>
        <p:spPr>
          <a:xfrm>
            <a:off x="3147236" y="4101831"/>
            <a:ext cx="5305647" cy="646331"/>
          </a:xfrm>
          <a:prstGeom prst="rect">
            <a:avLst/>
          </a:prstGeom>
          <a:noFill/>
        </p:spPr>
        <p:txBody>
          <a:bodyPr wrap="square">
            <a:spAutoFit/>
          </a:bodyPr>
          <a:lstStyle/>
          <a:p>
            <a:r>
              <a:rPr lang="en-NL" dirty="0"/>
              <a:t>https://drive.google.com/drive/folders/1SGZqyXoIBoA2kE1f1Ky_PJHIPB_HXU1r</a:t>
            </a:r>
          </a:p>
        </p:txBody>
      </p:sp>
    </p:spTree>
    <p:extLst>
      <p:ext uri="{BB962C8B-B14F-4D97-AF65-F5344CB8AC3E}">
        <p14:creationId xmlns:p14="http://schemas.microsoft.com/office/powerpoint/2010/main" val="144628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42"/>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76" name="Google Shape;376;p42"/>
          <p:cNvSpPr txBox="1">
            <a:spLocks noGrp="1"/>
          </p:cNvSpPr>
          <p:nvPr>
            <p:ph type="title"/>
          </p:nvPr>
        </p:nvSpPr>
        <p:spPr>
          <a:xfrm>
            <a:off x="630936" y="497969"/>
            <a:ext cx="6693056" cy="2994158"/>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100"/>
              <a:buFont typeface="Arial"/>
              <a:buNone/>
            </a:pPr>
            <a:r>
              <a:rPr lang="en-US">
                <a:solidFill>
                  <a:schemeClr val="bg1"/>
                </a:solidFill>
              </a:rPr>
              <a:t>Priority Finding: </a:t>
            </a:r>
            <a:br>
              <a:rPr lang="en-US">
                <a:solidFill>
                  <a:schemeClr val="bg1"/>
                </a:solidFill>
              </a:rPr>
            </a:br>
            <a:br>
              <a:rPr lang="en-US">
                <a:solidFill>
                  <a:schemeClr val="bg1"/>
                </a:solidFill>
              </a:rPr>
            </a:br>
            <a:br>
              <a:rPr lang="en-US">
                <a:solidFill>
                  <a:schemeClr val="bg1"/>
                </a:solidFill>
              </a:rPr>
            </a:br>
            <a:endParaRPr>
              <a:solidFill>
                <a:schemeClr val="bg1"/>
              </a:solidFill>
            </a:endParaRPr>
          </a:p>
        </p:txBody>
      </p:sp>
    </p:spTree>
    <p:extLst>
      <p:ext uri="{BB962C8B-B14F-4D97-AF65-F5344CB8AC3E}">
        <p14:creationId xmlns:p14="http://schemas.microsoft.com/office/powerpoint/2010/main" val="1490045174"/>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p42"/>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72" name="Google Shape;372;p42"/>
          <p:cNvSpPr/>
          <p:nvPr/>
        </p:nvSpPr>
        <p:spPr>
          <a:xfrm>
            <a:off x="-1" y="174726"/>
            <a:ext cx="7170358" cy="4968774"/>
          </a:xfrm>
          <a:custGeom>
            <a:avLst/>
            <a:gdLst/>
            <a:ahLst/>
            <a:cxnLst/>
            <a:rect l="l" t="t" r="r" b="b"/>
            <a:pathLst>
              <a:path w="9263816" h="6858000" extrusionOk="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73" name="Google Shape;373;p42"/>
          <p:cNvSpPr/>
          <p:nvPr/>
        </p:nvSpPr>
        <p:spPr>
          <a:xfrm>
            <a:off x="0" y="0"/>
            <a:ext cx="9141714"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74" name="Google Shape;374;p42"/>
          <p:cNvSpPr/>
          <p:nvPr/>
        </p:nvSpPr>
        <p:spPr>
          <a:xfrm>
            <a:off x="0" y="0"/>
            <a:ext cx="9144001" cy="5143500"/>
          </a:xfrm>
          <a:prstGeom prst="rect">
            <a:avLst/>
          </a:prstGeom>
          <a:solidFill>
            <a:srgbClr val="AEAEAE">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376" name="Google Shape;376;p42"/>
          <p:cNvSpPr txBox="1">
            <a:spLocks noGrp="1"/>
          </p:cNvSpPr>
          <p:nvPr>
            <p:ph type="title"/>
          </p:nvPr>
        </p:nvSpPr>
        <p:spPr>
          <a:xfrm>
            <a:off x="630936" y="497969"/>
            <a:ext cx="6693056" cy="2994158"/>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100"/>
              <a:buFont typeface="Arial"/>
              <a:buNone/>
            </a:pPr>
            <a:r>
              <a:rPr lang="en-US" sz="2800" b="1" i="0">
                <a:solidFill>
                  <a:schemeClr val="bg1"/>
                </a:solidFill>
                <a:effectLst/>
                <a:latin typeface="Source Sans Pro"/>
                <a:hlinkClick r:id="rId3">
                  <a:extLst>
                    <a:ext uri="{A12FA001-AC4F-418D-AE19-62706E023703}">
                      <ahyp:hlinkClr xmlns:ahyp="http://schemas.microsoft.com/office/drawing/2018/hyperlinkcolor" val="tx"/>
                    </a:ext>
                  </a:extLst>
                </a:hlinkClick>
              </a:rPr>
              <a:t>FEEDBACK:</a:t>
            </a:r>
            <a:br>
              <a:rPr lang="en-US" sz="2800" b="1" i="0">
                <a:solidFill>
                  <a:schemeClr val="bg1"/>
                </a:solidFill>
                <a:effectLst/>
                <a:latin typeface="Source Sans Pro"/>
                <a:hlinkClick r:id="rId3">
                  <a:extLst>
                    <a:ext uri="{A12FA001-AC4F-418D-AE19-62706E023703}">
                      <ahyp:hlinkClr xmlns:ahyp="http://schemas.microsoft.com/office/drawing/2018/hyperlinkcolor" val="tx"/>
                    </a:ext>
                  </a:extLst>
                </a:hlinkClick>
              </a:rPr>
            </a:br>
            <a:br>
              <a:rPr lang="en-US" sz="2800" b="1" i="0">
                <a:solidFill>
                  <a:schemeClr val="bg1"/>
                </a:solidFill>
                <a:effectLst/>
                <a:latin typeface="Source Sans Pro"/>
                <a:hlinkClick r:id="rId3">
                  <a:extLst>
                    <a:ext uri="{A12FA001-AC4F-418D-AE19-62706E023703}">
                      <ahyp:hlinkClr xmlns:ahyp="http://schemas.microsoft.com/office/drawing/2018/hyperlinkcolor" val="tx"/>
                    </a:ext>
                  </a:extLst>
                </a:hlinkClick>
              </a:rPr>
            </a:br>
            <a:r>
              <a:rPr lang="en-US" sz="2800" b="1" i="0">
                <a:solidFill>
                  <a:schemeClr val="bg1"/>
                </a:solidFill>
                <a:effectLst/>
                <a:latin typeface="Source Sans Pro"/>
                <a:hlinkClick r:id="rId3">
                  <a:extLst>
                    <a:ext uri="{A12FA001-AC4F-418D-AE19-62706E023703}">
                      <ahyp:hlinkClr xmlns:ahyp="http://schemas.microsoft.com/office/drawing/2018/hyperlinkcolor" val="tx"/>
                    </a:ext>
                  </a:extLst>
                </a:hlinkClick>
              </a:rPr>
              <a:t>PollEv.com​/chrisverhoef134</a:t>
            </a:r>
            <a:r>
              <a:rPr lang="en-GB" sz="4100">
                <a:solidFill>
                  <a:schemeClr val="bg1"/>
                </a:solidFill>
              </a:rPr>
              <a:t> </a:t>
            </a:r>
            <a:endParaRPr>
              <a:solidFill>
                <a:schemeClr val="bg1"/>
              </a:solidFil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9070-5EF6-5299-63C2-B0515FA51D86}"/>
              </a:ext>
            </a:extLst>
          </p:cNvPr>
          <p:cNvSpPr>
            <a:spLocks noGrp="1"/>
          </p:cNvSpPr>
          <p:nvPr>
            <p:ph type="title"/>
          </p:nvPr>
        </p:nvSpPr>
        <p:spPr>
          <a:xfrm>
            <a:off x="411529" y="384101"/>
            <a:ext cx="2550798" cy="1085850"/>
          </a:xfrm>
        </p:spPr>
        <p:txBody>
          <a:bodyPr/>
          <a:lstStyle/>
          <a:p>
            <a:r>
              <a:rPr lang="en-US" dirty="0"/>
              <a:t>VALUE CHAIN HACKERS</a:t>
            </a:r>
            <a:endParaRPr lang="en-NL" dirty="0"/>
          </a:p>
        </p:txBody>
      </p:sp>
      <p:sp>
        <p:nvSpPr>
          <p:cNvPr id="4" name="Text Placeholder 3">
            <a:extLst>
              <a:ext uri="{FF2B5EF4-FFF2-40B4-BE49-F238E27FC236}">
                <a16:creationId xmlns:a16="http://schemas.microsoft.com/office/drawing/2014/main" id="{2B71768A-3D6C-8EA1-07B0-270FA9C92611}"/>
              </a:ext>
            </a:extLst>
          </p:cNvPr>
          <p:cNvSpPr>
            <a:spLocks noGrp="1"/>
          </p:cNvSpPr>
          <p:nvPr>
            <p:ph type="body" sz="half" idx="2"/>
          </p:nvPr>
        </p:nvSpPr>
        <p:spPr>
          <a:xfrm>
            <a:off x="494076" y="1698375"/>
            <a:ext cx="2550797" cy="2171699"/>
          </a:xfrm>
        </p:spPr>
        <p:txBody>
          <a:bodyPr/>
          <a:lstStyle/>
          <a:p>
            <a:r>
              <a:rPr lang="en-US" dirty="0"/>
              <a:t>To solve systemic problems in </a:t>
            </a:r>
            <a:r>
              <a:rPr lang="en-US" dirty="0" err="1"/>
              <a:t>supplychain</a:t>
            </a:r>
            <a:r>
              <a:rPr lang="en-US" dirty="0"/>
              <a:t> with relation to sustainability, we need to create a mandate and a business case in order to improve this.</a:t>
            </a:r>
          </a:p>
          <a:p>
            <a:endParaRPr lang="en-US" dirty="0"/>
          </a:p>
          <a:p>
            <a:r>
              <a:rPr lang="en-US" dirty="0"/>
              <a:t>To support his, we have created a 8 step plan that will build an organization, in which in each cycle we will build improvement. </a:t>
            </a:r>
            <a:endParaRPr lang="en-NL" dirty="0"/>
          </a:p>
        </p:txBody>
      </p:sp>
      <p:pic>
        <p:nvPicPr>
          <p:cNvPr id="5" name="Picture 4">
            <a:extLst>
              <a:ext uri="{FF2B5EF4-FFF2-40B4-BE49-F238E27FC236}">
                <a16:creationId xmlns:a16="http://schemas.microsoft.com/office/drawing/2014/main" id="{E19D1AF9-0EF1-F056-1270-A3E193A9C8E5}"/>
              </a:ext>
            </a:extLst>
          </p:cNvPr>
          <p:cNvPicPr>
            <a:picLocks noChangeAspect="1"/>
          </p:cNvPicPr>
          <p:nvPr/>
        </p:nvPicPr>
        <p:blipFill>
          <a:blip r:embed="rId2"/>
          <a:stretch>
            <a:fillRect/>
          </a:stretch>
        </p:blipFill>
        <p:spPr>
          <a:xfrm>
            <a:off x="5058439" y="271462"/>
            <a:ext cx="3429000" cy="4600575"/>
          </a:xfrm>
          <a:prstGeom prst="rect">
            <a:avLst/>
          </a:prstGeom>
        </p:spPr>
      </p:pic>
      <p:pic>
        <p:nvPicPr>
          <p:cNvPr id="1026" name="Picture 2" descr="Cycle clipart continuous, Picture #862484 cycle clipart continuous">
            <a:extLst>
              <a:ext uri="{FF2B5EF4-FFF2-40B4-BE49-F238E27FC236}">
                <a16:creationId xmlns:a16="http://schemas.microsoft.com/office/drawing/2014/main" id="{D401C899-3C7F-7ED3-B277-7C883ED57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841" y="3300101"/>
            <a:ext cx="1567085" cy="157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3867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25E81F-CB58-878B-F2B5-E53DADC5FD82}"/>
              </a:ext>
            </a:extLst>
          </p:cNvPr>
          <p:cNvPicPr>
            <a:picLocks noChangeAspect="1"/>
          </p:cNvPicPr>
          <p:nvPr/>
        </p:nvPicPr>
        <p:blipFill rotWithShape="1">
          <a:blip r:embed="rId2"/>
          <a:srcRect t="13544" b="11017"/>
          <a:stretch/>
        </p:blipFill>
        <p:spPr>
          <a:xfrm>
            <a:off x="0" y="914398"/>
            <a:ext cx="9144000" cy="1073889"/>
          </a:xfrm>
          <a:prstGeom prst="rect">
            <a:avLst/>
          </a:prstGeom>
        </p:spPr>
      </p:pic>
      <p:pic>
        <p:nvPicPr>
          <p:cNvPr id="5" name="Picture 4">
            <a:extLst>
              <a:ext uri="{FF2B5EF4-FFF2-40B4-BE49-F238E27FC236}">
                <a16:creationId xmlns:a16="http://schemas.microsoft.com/office/drawing/2014/main" id="{6B24506F-0F1A-7B3B-EDF1-683CD1943211}"/>
              </a:ext>
            </a:extLst>
          </p:cNvPr>
          <p:cNvPicPr>
            <a:picLocks noChangeAspect="1"/>
          </p:cNvPicPr>
          <p:nvPr/>
        </p:nvPicPr>
        <p:blipFill>
          <a:blip r:embed="rId3"/>
          <a:stretch>
            <a:fillRect/>
          </a:stretch>
        </p:blipFill>
        <p:spPr>
          <a:xfrm>
            <a:off x="190390" y="2571750"/>
            <a:ext cx="2605024" cy="2244087"/>
          </a:xfrm>
          <a:prstGeom prst="rect">
            <a:avLst/>
          </a:prstGeom>
        </p:spPr>
      </p:pic>
      <p:sp>
        <p:nvSpPr>
          <p:cNvPr id="6" name="TextBox 5">
            <a:extLst>
              <a:ext uri="{FF2B5EF4-FFF2-40B4-BE49-F238E27FC236}">
                <a16:creationId xmlns:a16="http://schemas.microsoft.com/office/drawing/2014/main" id="{1337D523-7233-0D56-913D-F0D0FB18CD9F}"/>
              </a:ext>
            </a:extLst>
          </p:cNvPr>
          <p:cNvSpPr txBox="1"/>
          <p:nvPr/>
        </p:nvSpPr>
        <p:spPr>
          <a:xfrm>
            <a:off x="3434316" y="2555049"/>
            <a:ext cx="4710224" cy="1200329"/>
          </a:xfrm>
          <a:prstGeom prst="rect">
            <a:avLst/>
          </a:prstGeom>
          <a:noFill/>
        </p:spPr>
        <p:txBody>
          <a:bodyPr wrap="square" rtlCol="0">
            <a:spAutoFit/>
          </a:bodyPr>
          <a:lstStyle/>
          <a:p>
            <a:r>
              <a:rPr lang="en-GB" b="0" i="0" dirty="0">
                <a:solidFill>
                  <a:srgbClr val="ECECEC"/>
                </a:solidFill>
                <a:effectLst/>
                <a:latin typeface="Söhne"/>
              </a:rPr>
              <a:t>The </a:t>
            </a:r>
            <a:r>
              <a:rPr lang="en-GB" dirty="0">
                <a:solidFill>
                  <a:srgbClr val="ECECEC"/>
                </a:solidFill>
                <a:latin typeface="Söhne"/>
              </a:rPr>
              <a:t>VCH </a:t>
            </a:r>
            <a:r>
              <a:rPr lang="en-GB" dirty="0" err="1">
                <a:solidFill>
                  <a:srgbClr val="ECECEC"/>
                </a:solidFill>
                <a:latin typeface="Söhne"/>
              </a:rPr>
              <a:t>Supplychain</a:t>
            </a:r>
            <a:r>
              <a:rPr lang="en-GB" dirty="0">
                <a:solidFill>
                  <a:srgbClr val="ECECEC"/>
                </a:solidFill>
                <a:latin typeface="Söhne"/>
              </a:rPr>
              <a:t> Mapping tool is to show </a:t>
            </a:r>
            <a:r>
              <a:rPr lang="en-GB" b="0" i="0" dirty="0">
                <a:solidFill>
                  <a:srgbClr val="ECECEC"/>
                </a:solidFill>
                <a:effectLst/>
                <a:latin typeface="Söhne"/>
              </a:rPr>
              <a:t>power relationships, improve decision-making, and forecast risks to promote equitable and resilient supply chain practices.</a:t>
            </a:r>
            <a:endParaRPr lang="en-NL" dirty="0"/>
          </a:p>
        </p:txBody>
      </p:sp>
    </p:spTree>
    <p:extLst>
      <p:ext uri="{BB962C8B-B14F-4D97-AF65-F5344CB8AC3E}">
        <p14:creationId xmlns:p14="http://schemas.microsoft.com/office/powerpoint/2010/main" val="244259203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139639" y="319611"/>
            <a:ext cx="6858000" cy="4720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b="1" dirty="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Tool Timeline</a:t>
            </a:r>
          </a:p>
        </p:txBody>
      </p:sp>
      <p:sp>
        <p:nvSpPr>
          <p:cNvPr id="11" name="Subtitle 2"/>
          <p:cNvSpPr txBox="1">
            <a:spLocks/>
          </p:cNvSpPr>
          <p:nvPr/>
        </p:nvSpPr>
        <p:spPr>
          <a:xfrm>
            <a:off x="1833562" y="710033"/>
            <a:ext cx="5481638" cy="276999"/>
          </a:xfrm>
          <a:prstGeom prst="rect">
            <a:avLst/>
          </a:prstGeom>
        </p:spPr>
        <p:txBody>
          <a:bodyPr vert="horz" wrap="square" lIns="91440" tIns="45720" rIns="91440" bIns="45720" rtlCol="0">
            <a:spAutoFit/>
          </a:bodyPr>
          <a:lstStyle/>
          <a:p>
            <a:pPr algn="ctr" defTabSz="914288">
              <a:spcBef>
                <a:spcPct val="20000"/>
              </a:spcBef>
              <a:defRPr/>
            </a:pPr>
            <a:r>
              <a:rPr lang="en-US" sz="1200" dirty="0">
                <a:solidFill>
                  <a:schemeClr val="tx1">
                    <a:lumMod val="65000"/>
                    <a:lumOff val="35000"/>
                  </a:schemeClr>
                </a:solidFill>
                <a:latin typeface="Lato Light" panose="020F0302020204030203" pitchFamily="34" charset="0"/>
                <a:ea typeface="Open Sans" panose="020B0606030504020204" pitchFamily="34" charset="0"/>
                <a:cs typeface="Open Sans" panose="020B0606030504020204" pitchFamily="34" charset="0"/>
              </a:rPr>
              <a:t>To be successful you have to have your heart in your business.</a:t>
            </a:r>
          </a:p>
        </p:txBody>
      </p:sp>
      <p:grpSp>
        <p:nvGrpSpPr>
          <p:cNvPr id="29" name="Group 28"/>
          <p:cNvGrpSpPr/>
          <p:nvPr/>
        </p:nvGrpSpPr>
        <p:grpSpPr>
          <a:xfrm>
            <a:off x="533401" y="1176846"/>
            <a:ext cx="1964307" cy="3657599"/>
            <a:chOff x="711201" y="1569127"/>
            <a:chExt cx="2619076" cy="4876799"/>
          </a:xfrm>
        </p:grpSpPr>
        <p:sp>
          <p:nvSpPr>
            <p:cNvPr id="2" name="Rectangle 1"/>
            <p:cNvSpPr/>
            <p:nvPr/>
          </p:nvSpPr>
          <p:spPr>
            <a:xfrm>
              <a:off x="726233" y="1569127"/>
              <a:ext cx="2604044" cy="240264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1201" y="4043286"/>
              <a:ext cx="2619076" cy="2402640"/>
              <a:chOff x="711201" y="4043286"/>
              <a:chExt cx="2619076" cy="2402640"/>
            </a:xfrm>
          </p:grpSpPr>
          <p:sp>
            <p:nvSpPr>
              <p:cNvPr id="4" name="Rectangle 3"/>
              <p:cNvSpPr/>
              <p:nvPr/>
            </p:nvSpPr>
            <p:spPr>
              <a:xfrm>
                <a:off x="711201" y="4043286"/>
                <a:ext cx="2619076" cy="24026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defTabSz="1088205">
                  <a:lnSpc>
                    <a:spcPct val="200000"/>
                  </a:lnSpc>
                </a:pPr>
                <a:endParaRPr lang="en-US" sz="9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4" name="Group 13"/>
              <p:cNvGrpSpPr/>
              <p:nvPr/>
            </p:nvGrpSpPr>
            <p:grpSpPr>
              <a:xfrm>
                <a:off x="1015175" y="4281570"/>
                <a:ext cx="2096326" cy="1063284"/>
                <a:chOff x="1015175" y="4281570"/>
                <a:chExt cx="2096326" cy="1063284"/>
              </a:xfrm>
            </p:grpSpPr>
            <p:sp>
              <p:nvSpPr>
                <p:cNvPr id="12" name="Rectangle 11"/>
                <p:cNvSpPr/>
                <p:nvPr/>
              </p:nvSpPr>
              <p:spPr>
                <a:xfrm>
                  <a:off x="1015175" y="4667746"/>
                  <a:ext cx="2096326" cy="677108"/>
                </a:xfrm>
                <a:prstGeom prst="rect">
                  <a:avLst/>
                </a:prstGeom>
              </p:spPr>
              <p:txBody>
                <a:bodyPr wrap="square">
                  <a:spAutoFit/>
                </a:bodyPr>
                <a:lstStyle/>
                <a:p>
                  <a:pPr>
                    <a:defRPr/>
                  </a:pPr>
                  <a:r>
                    <a:rPr lang="en-US" sz="900" dirty="0">
                      <a:solidFill>
                        <a:schemeClr val="bg1"/>
                      </a:solidFill>
                      <a:latin typeface="Lato Light" panose="020F0302020204030203" pitchFamily="34" charset="0"/>
                      <a:cs typeface="Clear Sans Light" panose="020B0303030202020304" pitchFamily="34" charset="0"/>
                    </a:rPr>
                    <a:t>Test Basic Principles, try to get the basics up, how will this look like? </a:t>
                  </a:r>
                  <a:endParaRPr lang="en-US" sz="900" b="1" dirty="0">
                    <a:solidFill>
                      <a:schemeClr val="bg1"/>
                    </a:solidFill>
                    <a:latin typeface="Lato Light" panose="020F0302020204030203" pitchFamily="34" charset="0"/>
                    <a:cs typeface="Clear Sans Light" panose="020B0303030202020304" pitchFamily="34" charset="0"/>
                  </a:endParaRPr>
                </a:p>
              </p:txBody>
            </p:sp>
            <p:sp>
              <p:nvSpPr>
                <p:cNvPr id="13" name="TextBox 12"/>
                <p:cNvSpPr txBox="1"/>
                <p:nvPr/>
              </p:nvSpPr>
              <p:spPr>
                <a:xfrm>
                  <a:off x="1060542" y="4281570"/>
                  <a:ext cx="761320" cy="454312"/>
                </a:xfrm>
                <a:prstGeom prst="rect">
                  <a:avLst/>
                </a:prstGeom>
                <a:noFill/>
              </p:spPr>
              <p:txBody>
                <a:bodyPr wrap="none" rtlCol="0">
                  <a:spAutoFit/>
                </a:bodyPr>
                <a:lstStyle/>
                <a:p>
                  <a:pPr>
                    <a:lnSpc>
                      <a:spcPct val="150000"/>
                    </a:lnSpc>
                  </a:pPr>
                  <a:r>
                    <a:rPr lang="en-US" sz="1200" b="1" dirty="0">
                      <a:solidFill>
                        <a:schemeClr val="bg1"/>
                      </a:solidFill>
                      <a:latin typeface="Clear Sans" panose="020B0503030202020304" pitchFamily="34" charset="0"/>
                      <a:cs typeface="Clear Sans" panose="020B0503030202020304" pitchFamily="34" charset="0"/>
                    </a:rPr>
                    <a:t>Basics</a:t>
                  </a:r>
                </a:p>
              </p:txBody>
            </p:sp>
          </p:grpSp>
        </p:grpSp>
      </p:grpSp>
      <p:grpSp>
        <p:nvGrpSpPr>
          <p:cNvPr id="31" name="Group 30"/>
          <p:cNvGrpSpPr/>
          <p:nvPr/>
        </p:nvGrpSpPr>
        <p:grpSpPr>
          <a:xfrm>
            <a:off x="5321378" y="1203664"/>
            <a:ext cx="1966045" cy="3657600"/>
            <a:chOff x="6066726" y="1569126"/>
            <a:chExt cx="2621393" cy="4876800"/>
          </a:xfrm>
        </p:grpSpPr>
        <p:sp>
          <p:nvSpPr>
            <p:cNvPr id="5" name="Rectangle 4"/>
            <p:cNvSpPr/>
            <p:nvPr/>
          </p:nvSpPr>
          <p:spPr>
            <a:xfrm>
              <a:off x="6066726" y="1569126"/>
              <a:ext cx="2604044" cy="24026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6069043" y="4043286"/>
              <a:ext cx="2619076" cy="2402640"/>
              <a:chOff x="6069043" y="4043286"/>
              <a:chExt cx="2619076" cy="2402640"/>
            </a:xfrm>
          </p:grpSpPr>
          <p:sp>
            <p:nvSpPr>
              <p:cNvPr id="7" name="Rectangle 6"/>
              <p:cNvSpPr/>
              <p:nvPr/>
            </p:nvSpPr>
            <p:spPr>
              <a:xfrm>
                <a:off x="6069043" y="4043286"/>
                <a:ext cx="2619076" cy="24026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defTabSz="1088205">
                  <a:lnSpc>
                    <a:spcPct val="200000"/>
                  </a:lnSpc>
                </a:pPr>
                <a:endParaRPr lang="en-US" sz="9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5" name="Group 14"/>
              <p:cNvGrpSpPr/>
              <p:nvPr/>
            </p:nvGrpSpPr>
            <p:grpSpPr>
              <a:xfrm>
                <a:off x="6103435" y="4054414"/>
                <a:ext cx="2577628" cy="2055615"/>
                <a:chOff x="788192" y="4054414"/>
                <a:chExt cx="2577628" cy="2055615"/>
              </a:xfrm>
            </p:grpSpPr>
            <p:sp>
              <p:nvSpPr>
                <p:cNvPr id="16" name="Rectangle 15"/>
                <p:cNvSpPr/>
                <p:nvPr/>
              </p:nvSpPr>
              <p:spPr>
                <a:xfrm>
                  <a:off x="1005340" y="4878922"/>
                  <a:ext cx="2096327" cy="1231107"/>
                </a:xfrm>
                <a:prstGeom prst="rect">
                  <a:avLst/>
                </a:prstGeom>
              </p:spPr>
              <p:txBody>
                <a:bodyPr wrap="square">
                  <a:spAutoFit/>
                </a:bodyPr>
                <a:lstStyle/>
                <a:p>
                  <a:pPr>
                    <a:defRPr/>
                  </a:pPr>
                  <a:r>
                    <a:rPr lang="en-US" sz="900" b="1" dirty="0">
                      <a:solidFill>
                        <a:schemeClr val="bg1"/>
                      </a:solidFill>
                      <a:latin typeface="Lato Light" panose="020F0302020204030203" pitchFamily="34" charset="0"/>
                      <a:cs typeface="Clear Sans Light" panose="020B0303030202020304" pitchFamily="34" charset="0"/>
                    </a:rPr>
                    <a:t>Time to learn, time to train, first example Reports.</a:t>
                  </a:r>
                </a:p>
                <a:p>
                  <a:pPr>
                    <a:defRPr/>
                  </a:pPr>
                  <a:endParaRPr lang="en-US" sz="900" b="1" dirty="0">
                    <a:solidFill>
                      <a:schemeClr val="bg1"/>
                    </a:solidFill>
                    <a:latin typeface="Lato Light" panose="020F0302020204030203" pitchFamily="34" charset="0"/>
                    <a:cs typeface="Clear Sans Light" panose="020B0303030202020304" pitchFamily="34" charset="0"/>
                  </a:endParaRPr>
                </a:p>
                <a:p>
                  <a:pPr>
                    <a:defRPr/>
                  </a:pPr>
                  <a:r>
                    <a:rPr lang="en-US" sz="900" b="1" dirty="0">
                      <a:solidFill>
                        <a:schemeClr val="bg1"/>
                      </a:solidFill>
                      <a:latin typeface="Lato Light" panose="020F0302020204030203" pitchFamily="34" charset="0"/>
                      <a:cs typeface="Clear Sans Light" panose="020B0303030202020304" pitchFamily="34" charset="0"/>
                    </a:rPr>
                    <a:t>Displaying it on site, multiple lenses</a:t>
                  </a:r>
                </a:p>
              </p:txBody>
            </p:sp>
            <p:sp>
              <p:nvSpPr>
                <p:cNvPr id="17" name="TextBox 16"/>
                <p:cNvSpPr txBox="1"/>
                <p:nvPr/>
              </p:nvSpPr>
              <p:spPr>
                <a:xfrm>
                  <a:off x="788192" y="4054414"/>
                  <a:ext cx="2577628" cy="454312"/>
                </a:xfrm>
                <a:prstGeom prst="rect">
                  <a:avLst/>
                </a:prstGeom>
                <a:noFill/>
              </p:spPr>
              <p:txBody>
                <a:bodyPr wrap="none" rtlCol="0">
                  <a:spAutoFit/>
                </a:bodyPr>
                <a:lstStyle/>
                <a:p>
                  <a:pPr>
                    <a:lnSpc>
                      <a:spcPct val="150000"/>
                    </a:lnSpc>
                  </a:pPr>
                  <a:r>
                    <a:rPr lang="en-US" sz="1200" b="1" dirty="0">
                      <a:solidFill>
                        <a:schemeClr val="bg1"/>
                      </a:solidFill>
                      <a:latin typeface="Clear Sans" panose="020B0503030202020304" pitchFamily="34" charset="0"/>
                      <a:cs typeface="Clear Sans" panose="020B0503030202020304" pitchFamily="34" charset="0"/>
                    </a:rPr>
                    <a:t>Feeding it into the machine</a:t>
                  </a:r>
                </a:p>
              </p:txBody>
            </p:sp>
          </p:grpSp>
        </p:grpSp>
      </p:grpSp>
      <p:grpSp>
        <p:nvGrpSpPr>
          <p:cNvPr id="30" name="Group 29"/>
          <p:cNvGrpSpPr/>
          <p:nvPr/>
        </p:nvGrpSpPr>
        <p:grpSpPr>
          <a:xfrm>
            <a:off x="2518722" y="1176845"/>
            <a:ext cx="2638069" cy="3657600"/>
            <a:chOff x="3402282" y="1569127"/>
            <a:chExt cx="2619076" cy="4876800"/>
          </a:xfrm>
        </p:grpSpPr>
        <p:sp>
          <p:nvSpPr>
            <p:cNvPr id="3" name="Rectangle 2"/>
            <p:cNvSpPr/>
            <p:nvPr/>
          </p:nvSpPr>
          <p:spPr>
            <a:xfrm>
              <a:off x="3403757" y="4043286"/>
              <a:ext cx="2617601" cy="240264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3402282" y="1569127"/>
              <a:ext cx="2619076" cy="2402640"/>
              <a:chOff x="3402282" y="1569127"/>
              <a:chExt cx="2619076" cy="2402640"/>
            </a:xfrm>
          </p:grpSpPr>
          <p:sp>
            <p:nvSpPr>
              <p:cNvPr id="8" name="Rectangle 7"/>
              <p:cNvSpPr/>
              <p:nvPr/>
            </p:nvSpPr>
            <p:spPr>
              <a:xfrm>
                <a:off x="3402282" y="1569127"/>
                <a:ext cx="2619076" cy="2402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defTabSz="1088205">
                  <a:lnSpc>
                    <a:spcPct val="200000"/>
                  </a:lnSpc>
                </a:pPr>
                <a:endParaRPr lang="en-US" sz="900" dirty="0">
                  <a:solidFill>
                    <a:schemeClr val="bg1"/>
                  </a:solidFill>
                  <a:latin typeface="Clear Sans" panose="020B0503030202020304" pitchFamily="34" charset="0"/>
                  <a:ea typeface="Open Sans" pitchFamily="34" charset="0"/>
                  <a:cs typeface="Clear Sans" panose="020B0503030202020304" pitchFamily="34" charset="0"/>
                </a:endParaRPr>
              </a:p>
            </p:txBody>
          </p:sp>
          <p:grpSp>
            <p:nvGrpSpPr>
              <p:cNvPr id="18" name="Group 17"/>
              <p:cNvGrpSpPr/>
              <p:nvPr/>
            </p:nvGrpSpPr>
            <p:grpSpPr>
              <a:xfrm>
                <a:off x="3434471" y="1710247"/>
                <a:ext cx="2478884" cy="1536511"/>
                <a:chOff x="775958" y="4177675"/>
                <a:chExt cx="2478884" cy="1536511"/>
              </a:xfrm>
            </p:grpSpPr>
            <p:sp>
              <p:nvSpPr>
                <p:cNvPr id="19" name="Rectangle 18"/>
                <p:cNvSpPr/>
                <p:nvPr/>
              </p:nvSpPr>
              <p:spPr>
                <a:xfrm>
                  <a:off x="1015175" y="4667746"/>
                  <a:ext cx="2096327" cy="1046440"/>
                </a:xfrm>
                <a:prstGeom prst="rect">
                  <a:avLst/>
                </a:prstGeom>
              </p:spPr>
              <p:txBody>
                <a:bodyPr wrap="square">
                  <a:spAutoFit/>
                </a:bodyPr>
                <a:lstStyle/>
                <a:p>
                  <a:pPr>
                    <a:defRPr/>
                  </a:pPr>
                  <a:r>
                    <a:rPr lang="en-US" sz="900" b="1" dirty="0">
                      <a:solidFill>
                        <a:schemeClr val="bg1"/>
                      </a:solidFill>
                      <a:latin typeface="Lato Light" panose="020F0302020204030203" pitchFamily="34" charset="0"/>
                      <a:cs typeface="Clear Sans Light" panose="020B0303030202020304" pitchFamily="34" charset="0"/>
                    </a:rPr>
                    <a:t>What Data are we going to learn the AI on, what is the most useful? How is it going to make the connections? </a:t>
                  </a:r>
                </a:p>
              </p:txBody>
            </p:sp>
            <p:sp>
              <p:nvSpPr>
                <p:cNvPr id="20" name="TextBox 19"/>
                <p:cNvSpPr txBox="1"/>
                <p:nvPr/>
              </p:nvSpPr>
              <p:spPr>
                <a:xfrm>
                  <a:off x="775958" y="4177675"/>
                  <a:ext cx="2478884" cy="454312"/>
                </a:xfrm>
                <a:prstGeom prst="rect">
                  <a:avLst/>
                </a:prstGeom>
                <a:noFill/>
              </p:spPr>
              <p:txBody>
                <a:bodyPr wrap="none" rtlCol="0">
                  <a:spAutoFit/>
                </a:bodyPr>
                <a:lstStyle/>
                <a:p>
                  <a:pPr>
                    <a:lnSpc>
                      <a:spcPct val="150000"/>
                    </a:lnSpc>
                  </a:pPr>
                  <a:r>
                    <a:rPr lang="en-US" sz="1200" b="1" dirty="0">
                      <a:solidFill>
                        <a:schemeClr val="bg1"/>
                      </a:solidFill>
                      <a:latin typeface="Clear Sans" panose="020B0503030202020304" pitchFamily="34" charset="0"/>
                      <a:cs typeface="Clear Sans" panose="020B0503030202020304" pitchFamily="34" charset="0"/>
                    </a:rPr>
                    <a:t>Gather Data for Transform</a:t>
                  </a:r>
                </a:p>
              </p:txBody>
            </p:sp>
          </p:grpSp>
        </p:grpSp>
      </p:grpSp>
      <p:sp>
        <p:nvSpPr>
          <p:cNvPr id="34" name="TextBox 33">
            <a:extLst>
              <a:ext uri="{FF2B5EF4-FFF2-40B4-BE49-F238E27FC236}">
                <a16:creationId xmlns:a16="http://schemas.microsoft.com/office/drawing/2014/main" id="{3B7CADC4-EE88-27B3-F1D6-601D1A9A0003}"/>
              </a:ext>
            </a:extLst>
          </p:cNvPr>
          <p:cNvSpPr txBox="1"/>
          <p:nvPr/>
        </p:nvSpPr>
        <p:spPr>
          <a:xfrm>
            <a:off x="5442348" y="3345277"/>
            <a:ext cx="1641668" cy="340734"/>
          </a:xfrm>
          <a:prstGeom prst="rect">
            <a:avLst/>
          </a:prstGeom>
          <a:noFill/>
        </p:spPr>
        <p:txBody>
          <a:bodyPr wrap="none" rtlCol="0">
            <a:spAutoFit/>
          </a:bodyPr>
          <a:lstStyle/>
          <a:p>
            <a:pPr>
              <a:lnSpc>
                <a:spcPct val="150000"/>
              </a:lnSpc>
            </a:pPr>
            <a:r>
              <a:rPr lang="en-US" sz="1200" b="1" dirty="0">
                <a:solidFill>
                  <a:schemeClr val="bg1"/>
                </a:solidFill>
                <a:latin typeface="Clear Sans" panose="020B0503030202020304" pitchFamily="34" charset="0"/>
                <a:cs typeface="Clear Sans" panose="020B0503030202020304" pitchFamily="34" charset="0"/>
              </a:rPr>
              <a:t>Building our prototype</a:t>
            </a:r>
          </a:p>
        </p:txBody>
      </p:sp>
      <p:pic>
        <p:nvPicPr>
          <p:cNvPr id="35" name="Picture 34">
            <a:extLst>
              <a:ext uri="{FF2B5EF4-FFF2-40B4-BE49-F238E27FC236}">
                <a16:creationId xmlns:a16="http://schemas.microsoft.com/office/drawing/2014/main" id="{2D33C050-D022-14C3-9E47-7DD23C5C5FC2}"/>
              </a:ext>
            </a:extLst>
          </p:cNvPr>
          <p:cNvPicPr>
            <a:picLocks noChangeAspect="1"/>
          </p:cNvPicPr>
          <p:nvPr/>
        </p:nvPicPr>
        <p:blipFill>
          <a:blip r:embed="rId5"/>
          <a:stretch>
            <a:fillRect/>
          </a:stretch>
        </p:blipFill>
        <p:spPr>
          <a:xfrm>
            <a:off x="533401" y="1240941"/>
            <a:ext cx="1960347" cy="1688732"/>
          </a:xfrm>
          <a:prstGeom prst="rect">
            <a:avLst/>
          </a:prstGeom>
        </p:spPr>
      </p:pic>
    </p:spTree>
    <p:extLst>
      <p:ext uri="{BB962C8B-B14F-4D97-AF65-F5344CB8AC3E}">
        <p14:creationId xmlns:p14="http://schemas.microsoft.com/office/powerpoint/2010/main" val="3499519257"/>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619260" y="1224812"/>
            <a:ext cx="3072839" cy="1855039"/>
            <a:chOff x="6424952" y="2330325"/>
            <a:chExt cx="5110375" cy="3085077"/>
          </a:xfrm>
        </p:grpSpPr>
        <p:grpSp>
          <p:nvGrpSpPr>
            <p:cNvPr id="54" name="Group 53"/>
            <p:cNvGrpSpPr/>
            <p:nvPr/>
          </p:nvGrpSpPr>
          <p:grpSpPr>
            <a:xfrm>
              <a:off x="6424952" y="2330325"/>
              <a:ext cx="5110375" cy="3085077"/>
              <a:chOff x="6512926" y="3773510"/>
              <a:chExt cx="2858706" cy="1725769"/>
            </a:xfrm>
          </p:grpSpPr>
          <p:sp>
            <p:nvSpPr>
              <p:cNvPr id="56" name="Rectangle 55"/>
              <p:cNvSpPr/>
              <p:nvPr/>
            </p:nvSpPr>
            <p:spPr>
              <a:xfrm>
                <a:off x="6862620" y="3889420"/>
                <a:ext cx="2159318" cy="133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12926" y="3773510"/>
                <a:ext cx="2858706" cy="1725769"/>
              </a:xfrm>
              <a:prstGeom prst="rect">
                <a:avLst/>
              </a:prstGeom>
            </p:spPr>
          </p:pic>
        </p:grpSp>
        <p:sp>
          <p:nvSpPr>
            <p:cNvPr id="55" name="Rectangle 54"/>
            <p:cNvSpPr/>
            <p:nvPr/>
          </p:nvSpPr>
          <p:spPr>
            <a:xfrm>
              <a:off x="7059568" y="2617695"/>
              <a:ext cx="3850627" cy="239816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8" name="Title 1"/>
          <p:cNvSpPr txBox="1">
            <a:spLocks/>
          </p:cNvSpPr>
          <p:nvPr/>
        </p:nvSpPr>
        <p:spPr>
          <a:xfrm>
            <a:off x="682531" y="319611"/>
            <a:ext cx="8052338" cy="4720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b="1" dirty="0" err="1">
                <a:solidFill>
                  <a:schemeClr val="tx1">
                    <a:lumMod val="65000"/>
                    <a:lumOff val="35000"/>
                  </a:schemeClr>
                </a:solidFill>
                <a:latin typeface="Broadway" panose="04040905080B02020502" pitchFamily="82" charset="0"/>
                <a:ea typeface="Fira Sans Heavy Italic" panose="00000A00000000000000" pitchFamily="50" charset="0"/>
                <a:cs typeface="Clear Sans Light" panose="020B0303030202020304" pitchFamily="34" charset="0"/>
              </a:rPr>
              <a:t>Supplychain</a:t>
            </a:r>
            <a:r>
              <a:rPr lang="en-GB" sz="3000" b="1" dirty="0">
                <a:solidFill>
                  <a:schemeClr val="tx1">
                    <a:lumMod val="65000"/>
                    <a:lumOff val="35000"/>
                  </a:schemeClr>
                </a:solidFill>
                <a:latin typeface="Broadway" panose="04040905080B02020502" pitchFamily="82" charset="0"/>
                <a:ea typeface="Fira Sans Heavy Italic" panose="00000A00000000000000" pitchFamily="50" charset="0"/>
                <a:cs typeface="Clear Sans Light" panose="020B0303030202020304" pitchFamily="34" charset="0"/>
              </a:rPr>
              <a:t> AI Map Tool - VCH</a:t>
            </a:r>
          </a:p>
        </p:txBody>
      </p:sp>
      <p:sp>
        <p:nvSpPr>
          <p:cNvPr id="60" name="TextBox 59"/>
          <p:cNvSpPr txBox="1"/>
          <p:nvPr/>
        </p:nvSpPr>
        <p:spPr>
          <a:xfrm>
            <a:off x="747078" y="1386780"/>
            <a:ext cx="3569427" cy="707886"/>
          </a:xfrm>
          <a:prstGeom prst="rect">
            <a:avLst/>
          </a:prstGeom>
          <a:noFill/>
        </p:spPr>
        <p:txBody>
          <a:bodyPr wrap="square" rtlCol="0">
            <a:spAutoFit/>
          </a:bodyPr>
          <a:lstStyle/>
          <a:p>
            <a:pPr algn="just"/>
            <a:r>
              <a:rPr lang="en-GB" sz="800" dirty="0"/>
              <a:t>This tool is designed to give you a clear view of your supply chain, helping you understand its environmental impact, anticipate any issues before they disrupt your operations, and know the key players and their influence. It makes managing a complex supply chain simpler, more predictable, and sustainable.</a:t>
            </a:r>
            <a:endParaRPr lang="id-ID" sz="800" dirty="0">
              <a:latin typeface="Lato Light" panose="020F0302020204030203" pitchFamily="34" charset="0"/>
              <a:ea typeface="Open Sans" panose="020B0606030504020204" pitchFamily="34" charset="0"/>
              <a:cs typeface="Open Sans" panose="020B0606030504020204" pitchFamily="34" charset="0"/>
            </a:endParaRPr>
          </a:p>
        </p:txBody>
      </p:sp>
      <p:sp>
        <p:nvSpPr>
          <p:cNvPr id="61" name="TextBox 60"/>
          <p:cNvSpPr txBox="1"/>
          <p:nvPr/>
        </p:nvSpPr>
        <p:spPr>
          <a:xfrm>
            <a:off x="747078" y="1077657"/>
            <a:ext cx="1508746" cy="369332"/>
          </a:xfrm>
          <a:prstGeom prst="rect">
            <a:avLst/>
          </a:prstGeom>
          <a:noFill/>
        </p:spPr>
        <p:txBody>
          <a:bodyPr wrap="none" rtlCol="0">
            <a:spAutoFit/>
          </a:bodyPr>
          <a:lstStyle/>
          <a:p>
            <a:r>
              <a:rPr lang="en-US" b="1" dirty="0" err="1"/>
              <a:t>ChainVision</a:t>
            </a:r>
            <a:endParaRPr lang="id-ID" sz="1350" b="1" dirty="0">
              <a:solidFill>
                <a:schemeClr val="tx1">
                  <a:lumMod val="65000"/>
                  <a:lumOff val="35000"/>
                </a:schemeClr>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nvGrpSpPr>
          <p:cNvPr id="62" name="Group 61"/>
          <p:cNvGrpSpPr/>
          <p:nvPr/>
        </p:nvGrpSpPr>
        <p:grpSpPr>
          <a:xfrm>
            <a:off x="1617169" y="2145516"/>
            <a:ext cx="2540864" cy="664380"/>
            <a:chOff x="8689521" y="2475824"/>
            <a:chExt cx="3387819" cy="885841"/>
          </a:xfrm>
        </p:grpSpPr>
        <p:sp>
          <p:nvSpPr>
            <p:cNvPr id="63" name="TextBox 62"/>
            <p:cNvSpPr txBox="1"/>
            <p:nvPr/>
          </p:nvSpPr>
          <p:spPr>
            <a:xfrm>
              <a:off x="8689522" y="2475824"/>
              <a:ext cx="1319164" cy="338555"/>
            </a:xfrm>
            <a:prstGeom prst="rect">
              <a:avLst/>
            </a:prstGeom>
            <a:noFill/>
          </p:spPr>
          <p:txBody>
            <a:bodyPr wrap="none" rtlCol="0">
              <a:spAutoFit/>
            </a:bodyPr>
            <a:lstStyle/>
            <a:p>
              <a:pPr fontAlgn="base">
                <a:spcBef>
                  <a:spcPct val="0"/>
                </a:spcBef>
                <a:spcAft>
                  <a:spcPct val="0"/>
                </a:spcAft>
              </a:pPr>
              <a:r>
                <a:rPr lang="en-US" sz="1050" b="1" i="0" dirty="0">
                  <a:effectLst/>
                  <a:latin typeface="Söhne"/>
                </a:rPr>
                <a:t>Influence Map</a:t>
              </a:r>
              <a:endParaRPr lang="en-US" sz="1050" b="1" dirty="0">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64" name="Rectangle 63"/>
            <p:cNvSpPr/>
            <p:nvPr/>
          </p:nvSpPr>
          <p:spPr>
            <a:xfrm>
              <a:off x="8689521" y="2684557"/>
              <a:ext cx="3387819" cy="677108"/>
            </a:xfrm>
            <a:prstGeom prst="rect">
              <a:avLst/>
            </a:prstGeom>
          </p:spPr>
          <p:txBody>
            <a:bodyPr wrap="square">
              <a:spAutoFit/>
            </a:bodyPr>
            <a:lstStyle/>
            <a:p>
              <a:r>
                <a:rPr lang="en-GB" sz="900" b="0" i="0" dirty="0">
                  <a:effectLst/>
                  <a:latin typeface="Söhne"/>
                </a:rPr>
                <a:t>See who holds the power in your supply chain and how they’re connected to make better partnership choices.</a:t>
              </a:r>
              <a:endParaRPr lang="en-US" sz="825" dirty="0">
                <a:latin typeface="Lato Light" panose="020F0302020204030203" pitchFamily="34" charset="0"/>
                <a:ea typeface="Open Sans" panose="020B0606030504020204" pitchFamily="34" charset="0"/>
                <a:cs typeface="Open Sans" panose="020B0606030504020204" pitchFamily="34" charset="0"/>
              </a:endParaRPr>
            </a:p>
          </p:txBody>
        </p:sp>
      </p:grpSp>
      <p:grpSp>
        <p:nvGrpSpPr>
          <p:cNvPr id="65" name="Group 64"/>
          <p:cNvGrpSpPr/>
          <p:nvPr/>
        </p:nvGrpSpPr>
        <p:grpSpPr>
          <a:xfrm>
            <a:off x="1631855" y="2825938"/>
            <a:ext cx="2594121" cy="525882"/>
            <a:chOff x="8689522" y="2475824"/>
            <a:chExt cx="3458828" cy="701175"/>
          </a:xfrm>
        </p:grpSpPr>
        <p:sp>
          <p:nvSpPr>
            <p:cNvPr id="66" name="TextBox 65"/>
            <p:cNvSpPr txBox="1"/>
            <p:nvPr/>
          </p:nvSpPr>
          <p:spPr>
            <a:xfrm>
              <a:off x="8689522" y="2475824"/>
              <a:ext cx="786968" cy="338555"/>
            </a:xfrm>
            <a:prstGeom prst="rect">
              <a:avLst/>
            </a:prstGeom>
            <a:noFill/>
          </p:spPr>
          <p:txBody>
            <a:bodyPr wrap="none" rtlCol="0">
              <a:spAutoFit/>
            </a:bodyPr>
            <a:lstStyle/>
            <a:p>
              <a:pPr fontAlgn="base">
                <a:spcBef>
                  <a:spcPct val="0"/>
                </a:spcBef>
                <a:spcAft>
                  <a:spcPct val="0"/>
                </a:spcAft>
              </a:pPr>
              <a:r>
                <a:rPr lang="en-US" sz="1050" b="1" i="0" dirty="0">
                  <a:effectLst/>
                  <a:latin typeface="Söhne"/>
                </a:rPr>
                <a:t>LENSES</a:t>
              </a:r>
              <a:endParaRPr lang="en-US" sz="1050" b="1" dirty="0">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67" name="Rectangle 66"/>
            <p:cNvSpPr/>
            <p:nvPr/>
          </p:nvSpPr>
          <p:spPr>
            <a:xfrm>
              <a:off x="8689522" y="2684557"/>
              <a:ext cx="3458828" cy="492442"/>
            </a:xfrm>
            <a:prstGeom prst="rect">
              <a:avLst/>
            </a:prstGeom>
          </p:spPr>
          <p:txBody>
            <a:bodyPr wrap="square">
              <a:spAutoFit/>
            </a:bodyPr>
            <a:lstStyle/>
            <a:p>
              <a:r>
                <a:rPr lang="en-GB" sz="900" b="0" i="0" dirty="0">
                  <a:effectLst/>
                  <a:latin typeface="Söhne"/>
                </a:rPr>
                <a:t>Different ways of seeing the map, ways to get mapped. Needs to be as flexible as possible. </a:t>
              </a:r>
              <a:endParaRPr lang="en-US" sz="825" dirty="0">
                <a:latin typeface="Lato Light" panose="020F0302020204030203" pitchFamily="34" charset="0"/>
                <a:ea typeface="Open Sans" panose="020B0606030504020204" pitchFamily="34" charset="0"/>
                <a:cs typeface="Open Sans" panose="020B0606030504020204" pitchFamily="34" charset="0"/>
              </a:endParaRPr>
            </a:p>
          </p:txBody>
        </p:sp>
      </p:grpSp>
      <p:grpSp>
        <p:nvGrpSpPr>
          <p:cNvPr id="68" name="Group 67"/>
          <p:cNvGrpSpPr/>
          <p:nvPr/>
        </p:nvGrpSpPr>
        <p:grpSpPr>
          <a:xfrm>
            <a:off x="1631855" y="3337361"/>
            <a:ext cx="2594121" cy="525882"/>
            <a:chOff x="8689522" y="2475824"/>
            <a:chExt cx="3458828" cy="701175"/>
          </a:xfrm>
        </p:grpSpPr>
        <p:sp>
          <p:nvSpPr>
            <p:cNvPr id="69" name="TextBox 68"/>
            <p:cNvSpPr txBox="1"/>
            <p:nvPr/>
          </p:nvSpPr>
          <p:spPr>
            <a:xfrm>
              <a:off x="8689522" y="2475824"/>
              <a:ext cx="1896245" cy="338555"/>
            </a:xfrm>
            <a:prstGeom prst="rect">
              <a:avLst/>
            </a:prstGeom>
            <a:noFill/>
          </p:spPr>
          <p:txBody>
            <a:bodyPr wrap="none" rtlCol="0">
              <a:spAutoFit/>
            </a:bodyPr>
            <a:lstStyle/>
            <a:p>
              <a:pPr fontAlgn="base">
                <a:spcBef>
                  <a:spcPct val="0"/>
                </a:spcBef>
                <a:spcAft>
                  <a:spcPct val="0"/>
                </a:spcAft>
              </a:pPr>
              <a:r>
                <a:rPr lang="en-US" sz="1050" b="1" i="0" dirty="0">
                  <a:effectLst/>
                  <a:latin typeface="Söhne"/>
                </a:rPr>
                <a:t>Most likely Ecosystem</a:t>
              </a:r>
              <a:endParaRPr lang="en-US" sz="1050" b="1" dirty="0">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70" name="Rectangle 69"/>
            <p:cNvSpPr/>
            <p:nvPr/>
          </p:nvSpPr>
          <p:spPr>
            <a:xfrm>
              <a:off x="8689522" y="2684557"/>
              <a:ext cx="3458828" cy="492442"/>
            </a:xfrm>
            <a:prstGeom prst="rect">
              <a:avLst/>
            </a:prstGeom>
          </p:spPr>
          <p:txBody>
            <a:bodyPr wrap="square">
              <a:spAutoFit/>
            </a:bodyPr>
            <a:lstStyle/>
            <a:p>
              <a:r>
                <a:rPr lang="en-GB" sz="900" b="0" i="0" dirty="0">
                  <a:effectLst/>
                  <a:latin typeface="Söhne"/>
                </a:rPr>
                <a:t>Most companies don’t have visibility beyond step one or two, so they cannot know how to </a:t>
              </a:r>
              <a:endParaRPr lang="en-US" sz="825" dirty="0">
                <a:latin typeface="Lato Light" panose="020F0302020204030203" pitchFamily="34" charset="0"/>
                <a:ea typeface="Open Sans" panose="020B0606030504020204" pitchFamily="34" charset="0"/>
                <a:cs typeface="Open Sans" panose="020B0606030504020204" pitchFamily="34" charset="0"/>
              </a:endParaRPr>
            </a:p>
          </p:txBody>
        </p:sp>
      </p:grpSp>
      <p:grpSp>
        <p:nvGrpSpPr>
          <p:cNvPr id="95" name="Group 94"/>
          <p:cNvGrpSpPr/>
          <p:nvPr/>
        </p:nvGrpSpPr>
        <p:grpSpPr>
          <a:xfrm>
            <a:off x="8503920" y="4802065"/>
            <a:ext cx="271177" cy="437577"/>
            <a:chOff x="11338559" y="6428160"/>
            <a:chExt cx="361569" cy="583436"/>
          </a:xfrm>
        </p:grpSpPr>
        <p:sp>
          <p:nvSpPr>
            <p:cNvPr id="96" name="Oval 95"/>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TextBox 96"/>
            <p:cNvSpPr txBox="1"/>
            <p:nvPr/>
          </p:nvSpPr>
          <p:spPr>
            <a:xfrm>
              <a:off x="11338559" y="6457599"/>
              <a:ext cx="361569" cy="553997"/>
            </a:xfrm>
            <a:prstGeom prst="rect">
              <a:avLst/>
            </a:prstGeom>
            <a:noFill/>
          </p:spPr>
          <p:txBody>
            <a:bodyPr wrap="square" rtlCol="0">
              <a:spAutoFit/>
            </a:bodyPr>
            <a:lstStyle/>
            <a:p>
              <a:pPr algn="ctr"/>
              <a:fld id="{935BBC0D-156C-474B-BE53-7DA8707D3EBF}" type="slidenum">
                <a:rPr lang="en-US" sz="105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t>7</a:t>
              </a:fld>
              <a:endParaRPr lang="en-US" sz="105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grpSp>
        <p:nvGrpSpPr>
          <p:cNvPr id="101" name="Group 541"/>
          <p:cNvGrpSpPr>
            <a:grpSpLocks/>
          </p:cNvGrpSpPr>
          <p:nvPr/>
        </p:nvGrpSpPr>
        <p:grpSpPr bwMode="auto">
          <a:xfrm>
            <a:off x="468630" y="4829237"/>
            <a:ext cx="192055" cy="200226"/>
            <a:chOff x="0" y="0"/>
            <a:chExt cx="554" cy="578"/>
          </a:xfrm>
          <a:solidFill>
            <a:schemeClr val="tx1">
              <a:lumMod val="75000"/>
              <a:lumOff val="25000"/>
            </a:schemeClr>
          </a:solidFill>
        </p:grpSpPr>
        <p:sp>
          <p:nvSpPr>
            <p:cNvPr id="102"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457189"/>
              <a:endParaRPr lang="en-US">
                <a:solidFill>
                  <a:prstClr val="black"/>
                </a:solidFill>
              </a:endParaRPr>
            </a:p>
          </p:txBody>
        </p:sp>
        <p:sp>
          <p:nvSpPr>
            <p:cNvPr id="103"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457189"/>
              <a:endParaRPr lang="en-US">
                <a:solidFill>
                  <a:prstClr val="black"/>
                </a:solidFill>
              </a:endParaRPr>
            </a:p>
          </p:txBody>
        </p:sp>
        <p:sp>
          <p:nvSpPr>
            <p:cNvPr id="104"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defTabSz="457189"/>
              <a:endParaRPr lang="en-US">
                <a:solidFill>
                  <a:prstClr val="black"/>
                </a:solidFill>
              </a:endParaRPr>
            </a:p>
          </p:txBody>
        </p:sp>
      </p:grpSp>
      <p:sp>
        <p:nvSpPr>
          <p:cNvPr id="105" name="TextBox 104"/>
          <p:cNvSpPr txBox="1"/>
          <p:nvPr/>
        </p:nvSpPr>
        <p:spPr>
          <a:xfrm>
            <a:off x="660685" y="4040436"/>
            <a:ext cx="4749954" cy="830997"/>
          </a:xfrm>
          <a:prstGeom prst="rect">
            <a:avLst/>
          </a:prstGeom>
          <a:noFill/>
        </p:spPr>
        <p:txBody>
          <a:bodyPr wrap="square" rtlCol="0">
            <a:spAutoFit/>
          </a:bodyPr>
          <a:lstStyle/>
          <a:p>
            <a:pPr algn="just"/>
            <a:r>
              <a:rPr lang="en-GB" sz="800" dirty="0" err="1"/>
              <a:t>ChainVision</a:t>
            </a:r>
            <a:r>
              <a:rPr lang="en-GB" sz="800" dirty="0"/>
              <a:t> is open source, so anyone can modify it to suit their specific needs, and it's designed to focus on local supply chain challenges. This approach ensures that the tool is continuously evolving through community input, making it highly adaptable and innovative.</a:t>
            </a:r>
          </a:p>
          <a:p>
            <a:pPr algn="just"/>
            <a:r>
              <a:rPr lang="en-GB" sz="800" dirty="0" err="1">
                <a:latin typeface="Lato Light" panose="020F0302020204030203" pitchFamily="34" charset="0"/>
                <a:ea typeface="Open Sans" panose="020B0606030504020204" pitchFamily="34" charset="0"/>
                <a:cs typeface="Open Sans" panose="020B0606030504020204" pitchFamily="34" charset="0"/>
              </a:rPr>
              <a:t>Datasetss</a:t>
            </a:r>
            <a:r>
              <a:rPr lang="en-GB" sz="800" dirty="0">
                <a:latin typeface="Lato Light" panose="020F0302020204030203" pitchFamily="34" charset="0"/>
                <a:ea typeface="Open Sans" panose="020B0606030504020204" pitchFamily="34" charset="0"/>
                <a:cs typeface="Open Sans" panose="020B0606030504020204" pitchFamily="34" charset="0"/>
              </a:rPr>
              <a:t> that are build together help </a:t>
            </a:r>
            <a:r>
              <a:rPr lang="en-GB" sz="800" dirty="0" err="1">
                <a:latin typeface="Lato Light" panose="020F0302020204030203" pitchFamily="34" charset="0"/>
                <a:ea typeface="Open Sans" panose="020B0606030504020204" pitchFamily="34" charset="0"/>
                <a:cs typeface="Open Sans" panose="020B0606030504020204" pitchFamily="34" charset="0"/>
              </a:rPr>
              <a:t>eachother</a:t>
            </a:r>
            <a:r>
              <a:rPr lang="en-GB" sz="800" dirty="0">
                <a:latin typeface="Lato Light" panose="020F0302020204030203" pitchFamily="34" charset="0"/>
                <a:ea typeface="Open Sans" panose="020B0606030504020204" pitchFamily="34" charset="0"/>
                <a:cs typeface="Open Sans" panose="020B0606030504020204" pitchFamily="34" charset="0"/>
              </a:rPr>
              <a:t> group, helping us going from ignorance to </a:t>
            </a:r>
            <a:r>
              <a:rPr lang="en-GB" sz="800" dirty="0" err="1">
                <a:latin typeface="Lato Light" panose="020F0302020204030203" pitchFamily="34" charset="0"/>
                <a:ea typeface="Open Sans" panose="020B0606030504020204" pitchFamily="34" charset="0"/>
                <a:cs typeface="Open Sans" panose="020B0606030504020204" pitchFamily="34" charset="0"/>
              </a:rPr>
              <a:t>clearilty</a:t>
            </a:r>
            <a:br>
              <a:rPr lang="en-GB" sz="800" dirty="0">
                <a:latin typeface="Lato Light" panose="020F0302020204030203" pitchFamily="34" charset="0"/>
                <a:ea typeface="Open Sans" panose="020B0606030504020204" pitchFamily="34" charset="0"/>
                <a:cs typeface="Open Sans" panose="020B0606030504020204" pitchFamily="34" charset="0"/>
              </a:rPr>
            </a:br>
            <a:br>
              <a:rPr lang="en-GB" sz="800" dirty="0">
                <a:latin typeface="Lato Light" panose="020F0302020204030203" pitchFamily="34" charset="0"/>
                <a:ea typeface="Open Sans" panose="020B0606030504020204" pitchFamily="34" charset="0"/>
                <a:cs typeface="Open Sans" panose="020B0606030504020204" pitchFamily="34" charset="0"/>
              </a:rPr>
            </a:br>
            <a:r>
              <a:rPr lang="en-GB" sz="800" dirty="0">
                <a:latin typeface="Lato Light" panose="020F0302020204030203" pitchFamily="34" charset="0"/>
                <a:ea typeface="Open Sans" panose="020B0606030504020204" pitchFamily="34" charset="0"/>
                <a:cs typeface="Open Sans" panose="020B0606030504020204" pitchFamily="34" charset="0"/>
              </a:rPr>
              <a:t>Name of company and Name of a product, and then select a lens and them something shows up. </a:t>
            </a:r>
            <a:endParaRPr lang="id-ID" sz="800" dirty="0">
              <a:latin typeface="Lato Light" panose="020F0302020204030203" pitchFamily="34" charset="0"/>
              <a:ea typeface="Open Sans" panose="020B0606030504020204" pitchFamily="34" charset="0"/>
              <a:cs typeface="Open Sans" panose="020B0606030504020204" pitchFamily="34" charset="0"/>
            </a:endParaRPr>
          </a:p>
        </p:txBody>
      </p:sp>
      <p:sp>
        <p:nvSpPr>
          <p:cNvPr id="112" name="TextBox 111"/>
          <p:cNvSpPr txBox="1"/>
          <p:nvPr/>
        </p:nvSpPr>
        <p:spPr>
          <a:xfrm>
            <a:off x="7201070" y="3767506"/>
            <a:ext cx="1369727" cy="461665"/>
          </a:xfrm>
          <a:prstGeom prst="rect">
            <a:avLst/>
          </a:prstGeom>
          <a:noFill/>
        </p:spPr>
        <p:txBody>
          <a:bodyPr wrap="square" rtlCol="0">
            <a:spAutoFit/>
          </a:bodyPr>
          <a:lstStyle/>
          <a:p>
            <a:pPr algn="ctr"/>
            <a:r>
              <a:rPr lang="en-US" sz="1200" b="1" dirty="0">
                <a:latin typeface="Clear Sans" panose="020B0503030202020304" pitchFamily="34" charset="0"/>
                <a:cs typeface="Clear Sans" panose="020B0503030202020304" pitchFamily="34" charset="0"/>
              </a:rPr>
              <a:t>Focal</a:t>
            </a:r>
          </a:p>
          <a:p>
            <a:pPr algn="ctr"/>
            <a:r>
              <a:rPr lang="en-US" sz="1200" b="1" dirty="0">
                <a:latin typeface="Clear Sans" panose="020B0503030202020304" pitchFamily="34" charset="0"/>
                <a:cs typeface="Clear Sans" panose="020B0503030202020304" pitchFamily="34" charset="0"/>
              </a:rPr>
              <a:t> Product</a:t>
            </a:r>
            <a:endParaRPr lang="id-ID" sz="1200" b="1" dirty="0">
              <a:latin typeface="Clear Sans" panose="020B0503030202020304" pitchFamily="34" charset="0"/>
              <a:cs typeface="Clear Sans" panose="020B0503030202020304" pitchFamily="34" charset="0"/>
            </a:endParaRPr>
          </a:p>
        </p:txBody>
      </p:sp>
      <p:grpSp>
        <p:nvGrpSpPr>
          <p:cNvPr id="4" name="Group 3"/>
          <p:cNvGrpSpPr/>
          <p:nvPr/>
        </p:nvGrpSpPr>
        <p:grpSpPr>
          <a:xfrm>
            <a:off x="5619260" y="3765088"/>
            <a:ext cx="1675167" cy="461665"/>
            <a:chOff x="7492347" y="5020116"/>
            <a:chExt cx="2233556" cy="615553"/>
          </a:xfrm>
        </p:grpSpPr>
        <p:sp>
          <p:nvSpPr>
            <p:cNvPr id="113" name="TextBox 112"/>
            <p:cNvSpPr txBox="1"/>
            <p:nvPr/>
          </p:nvSpPr>
          <p:spPr>
            <a:xfrm>
              <a:off x="7928584" y="5020116"/>
              <a:ext cx="1361083" cy="615553"/>
            </a:xfrm>
            <a:prstGeom prst="rect">
              <a:avLst/>
            </a:prstGeom>
            <a:noFill/>
          </p:spPr>
          <p:txBody>
            <a:bodyPr wrap="square" rtlCol="0">
              <a:spAutoFit/>
            </a:bodyPr>
            <a:lstStyle/>
            <a:p>
              <a:pPr algn="ctr"/>
              <a:r>
                <a:rPr lang="en-US" sz="1200" b="1" dirty="0">
                  <a:latin typeface="Clear Sans" panose="020B0503030202020304" pitchFamily="34" charset="0"/>
                  <a:cs typeface="Clear Sans" panose="020B0503030202020304" pitchFamily="34" charset="0"/>
                </a:rPr>
                <a:t>Focal Company</a:t>
              </a:r>
              <a:endParaRPr lang="id-ID" sz="1200" b="1" dirty="0">
                <a:latin typeface="Clear Sans" panose="020B0503030202020304" pitchFamily="34" charset="0"/>
                <a:cs typeface="Clear Sans" panose="020B0503030202020304" pitchFamily="34" charset="0"/>
              </a:endParaRPr>
            </a:p>
          </p:txBody>
        </p:sp>
        <p:sp>
          <p:nvSpPr>
            <p:cNvPr id="115" name="Rectangle 114"/>
            <p:cNvSpPr/>
            <p:nvPr/>
          </p:nvSpPr>
          <p:spPr>
            <a:xfrm>
              <a:off x="7492347" y="5312340"/>
              <a:ext cx="2233556" cy="323165"/>
            </a:xfrm>
            <a:prstGeom prst="rect">
              <a:avLst/>
            </a:prstGeom>
          </p:spPr>
          <p:txBody>
            <a:bodyPr wrap="square">
              <a:spAutoFit/>
            </a:bodyPr>
            <a:lstStyle/>
            <a:p>
              <a:pPr algn="ctr"/>
              <a:endParaRPr lang="en-US" sz="975" dirty="0">
                <a:solidFill>
                  <a:schemeClr val="bg2"/>
                </a:solidFill>
                <a:latin typeface="Lato Light" panose="020F0302020204030203" pitchFamily="34" charset="0"/>
              </a:endParaRPr>
            </a:p>
          </p:txBody>
        </p:sp>
      </p:grpSp>
      <p:grpSp>
        <p:nvGrpSpPr>
          <p:cNvPr id="3" name="Group 2"/>
          <p:cNvGrpSpPr/>
          <p:nvPr/>
        </p:nvGrpSpPr>
        <p:grpSpPr>
          <a:xfrm>
            <a:off x="6244097" y="3309889"/>
            <a:ext cx="423878" cy="412677"/>
            <a:chOff x="8325462" y="4413185"/>
            <a:chExt cx="565171" cy="550236"/>
          </a:xfrm>
        </p:grpSpPr>
        <p:sp>
          <p:nvSpPr>
            <p:cNvPr id="107" name="Freeform 23"/>
            <p:cNvSpPr>
              <a:spLocks noEditPoints="1"/>
            </p:cNvSpPr>
            <p:nvPr/>
          </p:nvSpPr>
          <p:spPr bwMode="auto">
            <a:xfrm>
              <a:off x="8325462" y="4413185"/>
              <a:ext cx="565171" cy="550236"/>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p>
          </p:txBody>
        </p:sp>
        <p:grpSp>
          <p:nvGrpSpPr>
            <p:cNvPr id="38" name="Group 447"/>
            <p:cNvGrpSpPr>
              <a:grpSpLocks/>
            </p:cNvGrpSpPr>
            <p:nvPr/>
          </p:nvGrpSpPr>
          <p:grpSpPr bwMode="auto">
            <a:xfrm>
              <a:off x="8480226" y="4560482"/>
              <a:ext cx="263987" cy="263987"/>
              <a:chOff x="0" y="0"/>
              <a:chExt cx="575" cy="575"/>
            </a:xfrm>
            <a:solidFill>
              <a:schemeClr val="bg1"/>
            </a:solidFill>
          </p:grpSpPr>
          <p:sp>
            <p:nvSpPr>
              <p:cNvPr id="40" name="AutoShape 443"/>
              <p:cNvSpPr>
                <a:spLocks/>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 name="AutoShape 444"/>
              <p:cNvSpPr>
                <a:spLocks/>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2" name="AutoShape 445"/>
              <p:cNvSpPr>
                <a:spLocks/>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3" name="AutoShape 446"/>
              <p:cNvSpPr>
                <a:spLocks/>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grpSp>
        <p:nvGrpSpPr>
          <p:cNvPr id="2" name="Group 1"/>
          <p:cNvGrpSpPr/>
          <p:nvPr/>
        </p:nvGrpSpPr>
        <p:grpSpPr>
          <a:xfrm>
            <a:off x="7673473" y="3312958"/>
            <a:ext cx="423878" cy="412677"/>
            <a:chOff x="10231296" y="4417277"/>
            <a:chExt cx="565171" cy="550236"/>
          </a:xfrm>
        </p:grpSpPr>
        <p:sp>
          <p:nvSpPr>
            <p:cNvPr id="110" name="Freeform 23"/>
            <p:cNvSpPr>
              <a:spLocks noEditPoints="1"/>
            </p:cNvSpPr>
            <p:nvPr/>
          </p:nvSpPr>
          <p:spPr bwMode="auto">
            <a:xfrm>
              <a:off x="10231296" y="4417277"/>
              <a:ext cx="565171" cy="550236"/>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3">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C5C5C"/>
                </a:solidFill>
              </a:endParaRPr>
            </a:p>
          </p:txBody>
        </p:sp>
        <p:grpSp>
          <p:nvGrpSpPr>
            <p:cNvPr id="44" name="Group 43"/>
            <p:cNvGrpSpPr/>
            <p:nvPr/>
          </p:nvGrpSpPr>
          <p:grpSpPr>
            <a:xfrm>
              <a:off x="10377892" y="4555838"/>
              <a:ext cx="266387" cy="266387"/>
              <a:chOff x="2522538" y="2108200"/>
              <a:chExt cx="376238" cy="376238"/>
            </a:xfrm>
            <a:solidFill>
              <a:schemeClr val="bg1"/>
            </a:solidFill>
          </p:grpSpPr>
          <p:sp>
            <p:nvSpPr>
              <p:cNvPr id="45"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179053375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left)">
                                      <p:cBhvr>
                                        <p:cTn id="21" dur="500"/>
                                        <p:tgtEl>
                                          <p:spTgt spid="6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500"/>
                                        <p:tgtEl>
                                          <p:spTgt spid="65"/>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left)">
                                      <p:cBhvr>
                                        <p:cTn id="33" dur="500"/>
                                        <p:tgtEl>
                                          <p:spTgt spid="105"/>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up)">
                                      <p:cBhvr>
                                        <p:cTn id="45" dur="500"/>
                                        <p:tgtEl>
                                          <p:spTgt spid="4"/>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1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99E-CD49-7DB6-4CCC-2FDDC904512C}"/>
              </a:ext>
            </a:extLst>
          </p:cNvPr>
          <p:cNvSpPr>
            <a:spLocks noGrp="1"/>
          </p:cNvSpPr>
          <p:nvPr>
            <p:ph type="title"/>
          </p:nvPr>
        </p:nvSpPr>
        <p:spPr>
          <a:xfrm>
            <a:off x="270792" y="926361"/>
            <a:ext cx="2550798" cy="1085850"/>
          </a:xfrm>
        </p:spPr>
        <p:txBody>
          <a:bodyPr/>
          <a:lstStyle/>
          <a:p>
            <a:r>
              <a:rPr lang="en-US" dirty="0"/>
              <a:t>Research Questions</a:t>
            </a:r>
            <a:endParaRPr lang="en-NL" dirty="0"/>
          </a:p>
        </p:txBody>
      </p:sp>
      <p:sp>
        <p:nvSpPr>
          <p:cNvPr id="3" name="Content Placeholder 2">
            <a:extLst>
              <a:ext uri="{FF2B5EF4-FFF2-40B4-BE49-F238E27FC236}">
                <a16:creationId xmlns:a16="http://schemas.microsoft.com/office/drawing/2014/main" id="{70D5C038-E15E-2A38-8E9D-D79CB95646C6}"/>
              </a:ext>
            </a:extLst>
          </p:cNvPr>
          <p:cNvSpPr>
            <a:spLocks noGrp="1"/>
          </p:cNvSpPr>
          <p:nvPr>
            <p:ph idx="1"/>
          </p:nvPr>
        </p:nvSpPr>
        <p:spPr>
          <a:xfrm>
            <a:off x="3125972" y="1212111"/>
            <a:ext cx="6124354" cy="3795823"/>
          </a:xfrm>
        </p:spPr>
        <p:txBody>
          <a:bodyPr>
            <a:normAutofit lnSpcReduction="10000"/>
          </a:bodyPr>
          <a:lstStyle/>
          <a:p>
            <a:pPr algn="l">
              <a:buFont typeface="+mj-lt"/>
              <a:buAutoNum type="arabicPeriod"/>
            </a:pPr>
            <a:r>
              <a:rPr lang="en-GB" b="1" i="0" dirty="0">
                <a:solidFill>
                  <a:srgbClr val="ECECEC"/>
                </a:solidFill>
                <a:effectLst/>
                <a:latin typeface="Söhne"/>
              </a:rPr>
              <a:t>How can AI algorithms be optimized to identify power dynamics and </a:t>
            </a:r>
            <a:r>
              <a:rPr lang="en-GB" b="1" dirty="0">
                <a:solidFill>
                  <a:srgbClr val="ECECEC"/>
                </a:solidFill>
                <a:latin typeface="Söhne"/>
              </a:rPr>
              <a:t>sustainability impact </a:t>
            </a:r>
            <a:r>
              <a:rPr lang="en-GB" b="1" i="0" dirty="0">
                <a:solidFill>
                  <a:srgbClr val="ECECEC"/>
                </a:solidFill>
                <a:effectLst/>
                <a:latin typeface="Söhne"/>
              </a:rPr>
              <a:t>across different types of supply chains?</a:t>
            </a:r>
            <a:endParaRPr lang="en-GB" b="0" i="0" dirty="0">
              <a:solidFill>
                <a:srgbClr val="ECECEC"/>
              </a:solidFill>
              <a:effectLst/>
              <a:latin typeface="Söhne"/>
            </a:endParaRPr>
          </a:p>
          <a:p>
            <a:pPr algn="l">
              <a:buFont typeface="+mj-lt"/>
              <a:buAutoNum type="arabicPeriod"/>
            </a:pPr>
            <a:r>
              <a:rPr lang="en-GB" b="1" i="0" dirty="0">
                <a:solidFill>
                  <a:srgbClr val="ECECEC"/>
                </a:solidFill>
                <a:effectLst/>
                <a:latin typeface="Söhne"/>
              </a:rPr>
              <a:t>What are the limitations of current AI models in predicting supply chain disruptions due to environmental factors, and how can these models be improved?</a:t>
            </a:r>
            <a:endParaRPr lang="en-GB" b="0" i="0" dirty="0">
              <a:solidFill>
                <a:srgbClr val="ECECEC"/>
              </a:solidFill>
              <a:effectLst/>
              <a:latin typeface="Söhne"/>
            </a:endParaRPr>
          </a:p>
          <a:p>
            <a:pPr algn="l">
              <a:buFont typeface="+mj-lt"/>
              <a:buAutoNum type="arabicPeriod"/>
            </a:pPr>
            <a:r>
              <a:rPr lang="en-GB" b="1" i="0" dirty="0">
                <a:solidFill>
                  <a:srgbClr val="ECECEC"/>
                </a:solidFill>
                <a:effectLst/>
                <a:latin typeface="Söhne"/>
              </a:rPr>
              <a:t>How does the accuracy of AI in forecasting supply chain vulnerabilities vary across industries, and what factors contribute to these variances?</a:t>
            </a:r>
          </a:p>
          <a:p>
            <a:pPr algn="l">
              <a:buFont typeface="+mj-lt"/>
              <a:buAutoNum type="arabicPeriod"/>
            </a:pPr>
            <a:r>
              <a:rPr lang="en-GB" b="1" i="0" dirty="0">
                <a:solidFill>
                  <a:srgbClr val="ECECEC"/>
                </a:solidFill>
                <a:effectLst/>
                <a:latin typeface="Söhne"/>
              </a:rPr>
              <a:t>How can AI contribute to the life cycle assessment (LCA) of products within the supply chain to enhance sustainability decision-making?</a:t>
            </a:r>
          </a:p>
          <a:p>
            <a:pPr algn="l">
              <a:buFont typeface="+mj-lt"/>
              <a:buAutoNum type="arabicPeriod"/>
            </a:pPr>
            <a:r>
              <a:rPr lang="en-GB" b="1" dirty="0">
                <a:solidFill>
                  <a:srgbClr val="ECECEC"/>
                </a:solidFill>
                <a:latin typeface="Söhne"/>
              </a:rPr>
              <a:t>What products actually have the harmful substance PFAS in their End product? Which ingredients do they actually have in common? Which production facilities do they have in common?</a:t>
            </a:r>
          </a:p>
          <a:p>
            <a:pPr algn="l">
              <a:buFont typeface="+mj-lt"/>
              <a:buAutoNum type="arabicPeriod"/>
            </a:pPr>
            <a:r>
              <a:rPr lang="en-GB" b="1" i="0" dirty="0">
                <a:solidFill>
                  <a:srgbClr val="ECECEC"/>
                </a:solidFill>
                <a:effectLst/>
                <a:latin typeface="Söhne"/>
              </a:rPr>
              <a:t>Which Production processes actually excrete the most PFAS?</a:t>
            </a:r>
          </a:p>
          <a:p>
            <a:pPr algn="l">
              <a:buFont typeface="+mj-lt"/>
              <a:buAutoNum type="arabicPeriod"/>
            </a:pPr>
            <a:r>
              <a:rPr lang="en-GB" b="1" dirty="0">
                <a:solidFill>
                  <a:srgbClr val="ECECEC"/>
                </a:solidFill>
                <a:latin typeface="Söhne"/>
              </a:rPr>
              <a:t>By Which </a:t>
            </a:r>
            <a:r>
              <a:rPr lang="en-GB" b="1" dirty="0" err="1">
                <a:solidFill>
                  <a:srgbClr val="ECECEC"/>
                </a:solidFill>
                <a:latin typeface="Söhne"/>
              </a:rPr>
              <a:t>PsudoNames</a:t>
            </a:r>
            <a:r>
              <a:rPr lang="en-GB" b="1" dirty="0">
                <a:solidFill>
                  <a:srgbClr val="ECECEC"/>
                </a:solidFill>
                <a:latin typeface="Söhne"/>
              </a:rPr>
              <a:t> are PFAS also known?</a:t>
            </a:r>
            <a:endParaRPr lang="en-GB" b="1" i="0" dirty="0">
              <a:solidFill>
                <a:srgbClr val="ECECEC"/>
              </a:solidFill>
              <a:effectLst/>
              <a:latin typeface="Söhne"/>
            </a:endParaRPr>
          </a:p>
          <a:p>
            <a:pPr algn="l">
              <a:buFont typeface="+mj-lt"/>
              <a:buAutoNum type="arabicPeriod"/>
            </a:pPr>
            <a:endParaRPr lang="en-GB" b="0" i="0" dirty="0">
              <a:solidFill>
                <a:srgbClr val="ECECEC"/>
              </a:solidFill>
              <a:effectLst/>
              <a:highlight>
                <a:srgbClr val="212121"/>
              </a:highlight>
              <a:latin typeface="Söhne"/>
            </a:endParaRPr>
          </a:p>
          <a:p>
            <a:endParaRPr lang="en-NL" dirty="0"/>
          </a:p>
        </p:txBody>
      </p:sp>
      <p:sp>
        <p:nvSpPr>
          <p:cNvPr id="4" name="Text Placeholder 3">
            <a:extLst>
              <a:ext uri="{FF2B5EF4-FFF2-40B4-BE49-F238E27FC236}">
                <a16:creationId xmlns:a16="http://schemas.microsoft.com/office/drawing/2014/main" id="{421B85FC-A030-9C76-5464-AD5F7C883215}"/>
              </a:ext>
            </a:extLst>
          </p:cNvPr>
          <p:cNvSpPr>
            <a:spLocks noGrp="1"/>
          </p:cNvSpPr>
          <p:nvPr>
            <p:ph type="body" sz="half" idx="2"/>
          </p:nvPr>
        </p:nvSpPr>
        <p:spPr>
          <a:xfrm>
            <a:off x="270792" y="2187472"/>
            <a:ext cx="2550797" cy="2171699"/>
          </a:xfrm>
        </p:spPr>
        <p:txBody>
          <a:bodyPr/>
          <a:lstStyle/>
          <a:p>
            <a:r>
              <a:rPr lang="en-US" dirty="0"/>
              <a:t>How can we build a accurate prediction of where the biggest problems are ? </a:t>
            </a:r>
            <a:endParaRPr lang="en-NL" dirty="0"/>
          </a:p>
        </p:txBody>
      </p:sp>
      <p:sp>
        <p:nvSpPr>
          <p:cNvPr id="5" name="TextBox 4">
            <a:extLst>
              <a:ext uri="{FF2B5EF4-FFF2-40B4-BE49-F238E27FC236}">
                <a16:creationId xmlns:a16="http://schemas.microsoft.com/office/drawing/2014/main" id="{3EB9D8CA-99BE-F0F6-0AD1-ECA21BCD03AA}"/>
              </a:ext>
            </a:extLst>
          </p:cNvPr>
          <p:cNvSpPr txBox="1"/>
          <p:nvPr/>
        </p:nvSpPr>
        <p:spPr>
          <a:xfrm>
            <a:off x="4667693" y="280030"/>
            <a:ext cx="1654719" cy="646331"/>
          </a:xfrm>
          <a:prstGeom prst="rect">
            <a:avLst/>
          </a:prstGeom>
          <a:noFill/>
        </p:spPr>
        <p:txBody>
          <a:bodyPr wrap="square" rtlCol="0">
            <a:spAutoFit/>
          </a:bodyPr>
          <a:lstStyle/>
          <a:p>
            <a:r>
              <a:rPr lang="en-US" dirty="0"/>
              <a:t>Examples of Lenses</a:t>
            </a:r>
            <a:endParaRPr lang="en-NL" dirty="0"/>
          </a:p>
        </p:txBody>
      </p:sp>
    </p:spTree>
    <p:extLst>
      <p:ext uri="{BB962C8B-B14F-4D97-AF65-F5344CB8AC3E}">
        <p14:creationId xmlns:p14="http://schemas.microsoft.com/office/powerpoint/2010/main" val="73075154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A99E-CD49-7DB6-4CCC-2FDDC904512C}"/>
              </a:ext>
            </a:extLst>
          </p:cNvPr>
          <p:cNvSpPr>
            <a:spLocks noGrp="1"/>
          </p:cNvSpPr>
          <p:nvPr>
            <p:ph type="title"/>
          </p:nvPr>
        </p:nvSpPr>
        <p:spPr>
          <a:xfrm>
            <a:off x="206998" y="936994"/>
            <a:ext cx="2550798" cy="1085850"/>
          </a:xfrm>
        </p:spPr>
        <p:txBody>
          <a:bodyPr/>
          <a:lstStyle/>
          <a:p>
            <a:r>
              <a:rPr lang="en-US" dirty="0"/>
              <a:t>Assumptions</a:t>
            </a:r>
            <a:endParaRPr lang="en-NL" dirty="0"/>
          </a:p>
        </p:txBody>
      </p:sp>
      <p:sp>
        <p:nvSpPr>
          <p:cNvPr id="3" name="Content Placeholder 2">
            <a:extLst>
              <a:ext uri="{FF2B5EF4-FFF2-40B4-BE49-F238E27FC236}">
                <a16:creationId xmlns:a16="http://schemas.microsoft.com/office/drawing/2014/main" id="{70D5C038-E15E-2A38-8E9D-D79CB95646C6}"/>
              </a:ext>
            </a:extLst>
          </p:cNvPr>
          <p:cNvSpPr>
            <a:spLocks noGrp="1"/>
          </p:cNvSpPr>
          <p:nvPr>
            <p:ph idx="1"/>
          </p:nvPr>
        </p:nvSpPr>
        <p:spPr>
          <a:xfrm>
            <a:off x="2661984" y="833149"/>
            <a:ext cx="6130007" cy="4089548"/>
          </a:xfrm>
        </p:spPr>
        <p:txBody>
          <a:bodyPr>
            <a:normAutofit fontScale="47500" lnSpcReduction="20000"/>
          </a:bodyPr>
          <a:lstStyle/>
          <a:p>
            <a:pPr algn="l">
              <a:buFont typeface="+mj-lt"/>
              <a:buAutoNum type="arabicPeriod"/>
            </a:pPr>
            <a:r>
              <a:rPr lang="en-GB" sz="2400" b="1" i="0" dirty="0">
                <a:solidFill>
                  <a:srgbClr val="ECECEC"/>
                </a:solidFill>
                <a:effectLst/>
                <a:latin typeface="Söhne"/>
              </a:rPr>
              <a:t>Significant power resides with commodity traders:</a:t>
            </a:r>
            <a:r>
              <a:rPr lang="en-GB" sz="2400" b="0" i="0" dirty="0">
                <a:solidFill>
                  <a:srgbClr val="ECECEC"/>
                </a:solidFill>
                <a:effectLst/>
                <a:latin typeface="Söhne"/>
              </a:rPr>
              <a:t> Influence concentrated among few.</a:t>
            </a:r>
          </a:p>
          <a:p>
            <a:pPr algn="l">
              <a:buFont typeface="+mj-lt"/>
              <a:buAutoNum type="arabicPeriod"/>
            </a:pPr>
            <a:r>
              <a:rPr lang="en-GB" sz="2400" b="1" i="0" dirty="0">
                <a:solidFill>
                  <a:srgbClr val="ECECEC"/>
                </a:solidFill>
                <a:effectLst/>
                <a:latin typeface="Söhne"/>
              </a:rPr>
              <a:t>Lack of transparency:</a:t>
            </a:r>
            <a:r>
              <a:rPr lang="en-GB" sz="2400" b="0" i="0" dirty="0">
                <a:solidFill>
                  <a:srgbClr val="ECECEC"/>
                </a:solidFill>
                <a:effectLst/>
                <a:latin typeface="Söhne"/>
              </a:rPr>
              <a:t> Data on sustainability practices is often hidden or obscured.</a:t>
            </a:r>
          </a:p>
          <a:p>
            <a:pPr algn="l">
              <a:buFont typeface="+mj-lt"/>
              <a:buAutoNum type="arabicPeriod"/>
            </a:pPr>
            <a:r>
              <a:rPr lang="en-GB" sz="2400" b="1" i="0" dirty="0">
                <a:solidFill>
                  <a:srgbClr val="ECECEC"/>
                </a:solidFill>
                <a:effectLst/>
                <a:latin typeface="Söhne"/>
              </a:rPr>
              <a:t>Resistance to Change:</a:t>
            </a:r>
            <a:r>
              <a:rPr lang="en-GB" sz="2400" b="0" i="0" dirty="0">
                <a:solidFill>
                  <a:srgbClr val="ECECEC"/>
                </a:solidFill>
                <a:effectLst/>
                <a:latin typeface="Söhne"/>
              </a:rPr>
              <a:t> Stakeholders may resist transparency to protect profits or hide unsustainable practices.</a:t>
            </a:r>
          </a:p>
          <a:p>
            <a:pPr algn="l">
              <a:buFont typeface="+mj-lt"/>
              <a:buAutoNum type="arabicPeriod"/>
            </a:pPr>
            <a:r>
              <a:rPr lang="en-GB" sz="2400" dirty="0" err="1">
                <a:solidFill>
                  <a:srgbClr val="ECECEC"/>
                </a:solidFill>
                <a:latin typeface="Söhne"/>
              </a:rPr>
              <a:t>Supplychains</a:t>
            </a:r>
            <a:r>
              <a:rPr lang="en-GB" sz="2400" dirty="0">
                <a:solidFill>
                  <a:srgbClr val="ECECEC"/>
                </a:solidFill>
                <a:latin typeface="Söhne"/>
              </a:rPr>
              <a:t> don’t have an idea beyond one or two steps behind their chain. The </a:t>
            </a:r>
            <a:r>
              <a:rPr lang="en-GB" sz="2400" dirty="0" err="1">
                <a:solidFill>
                  <a:srgbClr val="ECECEC"/>
                </a:solidFill>
                <a:latin typeface="Söhne"/>
              </a:rPr>
              <a:t>supplychai</a:t>
            </a:r>
            <a:endParaRPr lang="en-GB" sz="2400" b="0" i="0" dirty="0">
              <a:solidFill>
                <a:srgbClr val="ECECEC"/>
              </a:solidFill>
              <a:effectLst/>
              <a:latin typeface="Söhne"/>
            </a:endParaRPr>
          </a:p>
          <a:p>
            <a:pPr algn="l">
              <a:buFont typeface="+mj-lt"/>
              <a:buAutoNum type="arabicPeriod"/>
            </a:pPr>
            <a:r>
              <a:rPr lang="en-GB" sz="2400" b="1" i="0" dirty="0">
                <a:solidFill>
                  <a:srgbClr val="ECECEC"/>
                </a:solidFill>
                <a:effectLst/>
                <a:latin typeface="Söhne"/>
              </a:rPr>
              <a:t>Data challenges:</a:t>
            </a:r>
            <a:r>
              <a:rPr lang="en-GB" sz="2400" b="0" i="0" dirty="0">
                <a:solidFill>
                  <a:srgbClr val="ECECEC"/>
                </a:solidFill>
                <a:effectLst/>
                <a:latin typeface="Söhne"/>
              </a:rPr>
              <a:t> Difficulty obtaining accurate, comprehensive data due to proprietary systems and lack of standardized reporting.</a:t>
            </a:r>
          </a:p>
          <a:p>
            <a:pPr algn="l">
              <a:buFont typeface="+mj-lt"/>
              <a:buAutoNum type="arabicPeriod"/>
            </a:pPr>
            <a:r>
              <a:rPr lang="en-GB" sz="2400" b="1" i="0" dirty="0">
                <a:solidFill>
                  <a:srgbClr val="ECECEC"/>
                </a:solidFill>
                <a:effectLst/>
                <a:latin typeface="Söhne"/>
              </a:rPr>
              <a:t>PFAS is actually not listed </a:t>
            </a:r>
            <a:r>
              <a:rPr lang="en-GB" sz="2400" b="0" i="0" dirty="0">
                <a:solidFill>
                  <a:srgbClr val="ECECEC"/>
                </a:solidFill>
                <a:effectLst/>
                <a:latin typeface="Söhne"/>
              </a:rPr>
              <a:t>as an ingredient in the ingredient list.</a:t>
            </a:r>
          </a:p>
          <a:p>
            <a:pPr algn="l">
              <a:buFont typeface="+mj-lt"/>
              <a:buAutoNum type="arabicPeriod"/>
            </a:pPr>
            <a:r>
              <a:rPr lang="en-GB" sz="2400" b="1" dirty="0">
                <a:solidFill>
                  <a:srgbClr val="ECECEC"/>
                </a:solidFill>
                <a:latin typeface="Söhne"/>
              </a:rPr>
              <a:t>PFAS industrial waist is obfuscated </a:t>
            </a:r>
            <a:r>
              <a:rPr lang="en-GB" sz="2400" dirty="0">
                <a:solidFill>
                  <a:srgbClr val="ECECEC"/>
                </a:solidFill>
                <a:latin typeface="Söhne"/>
              </a:rPr>
              <a:t>(hidden) under different names.</a:t>
            </a:r>
          </a:p>
          <a:p>
            <a:pPr algn="l">
              <a:buFont typeface="+mj-lt"/>
              <a:buAutoNum type="arabicPeriod"/>
            </a:pPr>
            <a:r>
              <a:rPr lang="en-GB" sz="2400" b="1" i="0" dirty="0">
                <a:solidFill>
                  <a:srgbClr val="ECECEC"/>
                </a:solidFill>
                <a:effectLst/>
                <a:latin typeface="Söhne"/>
              </a:rPr>
              <a:t>PFAS is part of the actual products</a:t>
            </a:r>
            <a:r>
              <a:rPr lang="en-GB" sz="2400" b="0" i="0" dirty="0">
                <a:solidFill>
                  <a:srgbClr val="ECECEC"/>
                </a:solidFill>
                <a:effectLst/>
                <a:latin typeface="Söhne"/>
              </a:rPr>
              <a:t>, not just produced as a by-product during the manufacturing process.</a:t>
            </a:r>
          </a:p>
          <a:p>
            <a:pPr algn="l">
              <a:buFont typeface="+mj-lt"/>
              <a:buAutoNum type="arabicPeriod"/>
            </a:pPr>
            <a:r>
              <a:rPr lang="en-GB" sz="2400" b="1" i="0" dirty="0">
                <a:solidFill>
                  <a:srgbClr val="ECECEC"/>
                </a:solidFill>
                <a:effectLst/>
                <a:latin typeface="Söhne"/>
              </a:rPr>
              <a:t>Technological hurdles:</a:t>
            </a:r>
            <a:r>
              <a:rPr lang="en-GB" sz="2400" b="0" i="0" dirty="0">
                <a:solidFill>
                  <a:srgbClr val="ECECEC"/>
                </a:solidFill>
                <a:effectLst/>
                <a:latin typeface="Söhne"/>
              </a:rPr>
              <a:t> Challenges integrating AI tools with outdated or resistant systems.</a:t>
            </a:r>
          </a:p>
          <a:p>
            <a:pPr algn="l">
              <a:buFont typeface="+mj-lt"/>
              <a:buAutoNum type="arabicPeriod"/>
            </a:pPr>
            <a:r>
              <a:rPr lang="en-GB" sz="2400" b="1" i="0" dirty="0">
                <a:solidFill>
                  <a:srgbClr val="ECECEC"/>
                </a:solidFill>
                <a:effectLst/>
                <a:latin typeface="Söhne"/>
              </a:rPr>
              <a:t>Regulatory variability:</a:t>
            </a:r>
            <a:r>
              <a:rPr lang="en-GB" sz="2400" b="0" i="0" dirty="0">
                <a:solidFill>
                  <a:srgbClr val="ECECEC"/>
                </a:solidFill>
                <a:effectLst/>
                <a:latin typeface="Söhne"/>
              </a:rPr>
              <a:t> Inconsistent regulations across regions can complicate sustainability efforts.</a:t>
            </a:r>
          </a:p>
          <a:p>
            <a:pPr algn="l">
              <a:buFont typeface="+mj-lt"/>
              <a:buAutoNum type="arabicPeriod"/>
            </a:pPr>
            <a:r>
              <a:rPr lang="en-GB" sz="2400" b="1" i="0" dirty="0">
                <a:solidFill>
                  <a:srgbClr val="ECECEC"/>
                </a:solidFill>
                <a:effectLst/>
                <a:latin typeface="Söhne"/>
              </a:rPr>
              <a:t>Ethical complexities:</a:t>
            </a:r>
            <a:r>
              <a:rPr lang="en-GB" sz="2400" b="0" i="0" dirty="0">
                <a:solidFill>
                  <a:srgbClr val="ECECEC"/>
                </a:solidFill>
                <a:effectLst/>
                <a:latin typeface="Söhne"/>
              </a:rPr>
              <a:t> Ethical issues may arise from deploying AI, like data misinterpretation or power misidentification.</a:t>
            </a:r>
          </a:p>
        </p:txBody>
      </p:sp>
    </p:spTree>
    <p:extLst>
      <p:ext uri="{BB962C8B-B14F-4D97-AF65-F5344CB8AC3E}">
        <p14:creationId xmlns:p14="http://schemas.microsoft.com/office/powerpoint/2010/main" val="2496305288"/>
      </p:ext>
    </p:extLst>
  </p:cSld>
  <p:clrMapOvr>
    <a:masterClrMapping/>
  </p:clrMapOvr>
  <p:transition spd="slow">
    <p:push/>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dcaaac60-0ab2-4beb-85e2-af7eb2997289">
      <Terms xmlns="http://schemas.microsoft.com/office/infopath/2007/PartnerControls"/>
    </lcf76f155ced4ddcb4097134ff3c332f>
    <TaxCatchAll xmlns="cbf9afd2-ad46-471f-b458-4d21c8cd04b1" xsi:nil="true"/>
    <SharedWithUsers xmlns="cbf9afd2-ad46-471f-b458-4d21c8cd04b1">
      <UserInfo>
        <DisplayName>Michiel Steeman</DisplayName>
        <AccountId>21</AccountId>
        <AccountType/>
      </UserInfo>
      <UserInfo>
        <DisplayName>Chris Verhoef</DisplayName>
        <AccountId>105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A1C991E3DBD44CA4C7D73390EEFB50" ma:contentTypeVersion="20" ma:contentTypeDescription="Create a new document." ma:contentTypeScope="" ma:versionID="f059ddb70354acdedb6c2dcbd9bc1bd3">
  <xsd:schema xmlns:xsd="http://www.w3.org/2001/XMLSchema" xmlns:xs="http://www.w3.org/2001/XMLSchema" xmlns:p="http://schemas.microsoft.com/office/2006/metadata/properties" xmlns:ns1="http://schemas.microsoft.com/sharepoint/v3" xmlns:ns2="dcaaac60-0ab2-4beb-85e2-af7eb2997289" xmlns:ns3="cbf9afd2-ad46-471f-b458-4d21c8cd04b1" targetNamespace="http://schemas.microsoft.com/office/2006/metadata/properties" ma:root="true" ma:fieldsID="92a06db34e6f43e4950ed88dbc686bfb" ns1:_="" ns2:_="" ns3:_="">
    <xsd:import namespace="http://schemas.microsoft.com/sharepoint/v3"/>
    <xsd:import namespace="dcaaac60-0ab2-4beb-85e2-af7eb2997289"/>
    <xsd:import namespace="cbf9afd2-ad46-471f-b458-4d21c8cd04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aaac60-0ab2-4beb-85e2-af7eb2997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c6a0e08-1576-455b-af28-552984f92fc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f9afd2-ad46-471f-b458-4d21c8cd04b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ff0e2cfb-ca84-481e-b9c7-576dda15a900}" ma:internalName="TaxCatchAll" ma:showField="CatchAllData" ma:web="cbf9afd2-ad46-471f-b458-4d21c8cd04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971AF9-9A92-4430-9FFC-34CCF97DCDF9}">
  <ds:schemaRefs>
    <ds:schemaRef ds:uri="cbf9afd2-ad46-471f-b458-4d21c8cd04b1"/>
    <ds:schemaRef ds:uri="dcaaac60-0ab2-4beb-85e2-af7eb2997289"/>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8221F61-BC17-4738-87E8-4289E53018EE}">
  <ds:schemaRefs>
    <ds:schemaRef ds:uri="http://schemas.microsoft.com/sharepoint/v3/contenttype/forms"/>
  </ds:schemaRefs>
</ds:datastoreItem>
</file>

<file path=customXml/itemProps3.xml><?xml version="1.0" encoding="utf-8"?>
<ds:datastoreItem xmlns:ds="http://schemas.openxmlformats.org/officeDocument/2006/customXml" ds:itemID="{AAE79850-2613-4914-9093-7EDF3356CC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aaac60-0ab2-4beb-85e2-af7eb2997289"/>
    <ds:schemaRef ds:uri="cbf9afd2-ad46-471f-b458-4d21c8cd04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477</TotalTime>
  <Words>1556</Words>
  <Application>Microsoft Office PowerPoint</Application>
  <PresentationFormat>On-screen Show (16:9)</PresentationFormat>
  <Paragraphs>193</Paragraphs>
  <Slides>32</Slides>
  <Notes>23</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-apple-system</vt:lpstr>
      <vt:lpstr>Aptos</vt:lpstr>
      <vt:lpstr>Arial</vt:lpstr>
      <vt:lpstr>Avenir</vt:lpstr>
      <vt:lpstr>Broadway</vt:lpstr>
      <vt:lpstr>Century Gothic</vt:lpstr>
      <vt:lpstr>Clear Sans</vt:lpstr>
      <vt:lpstr>Lato Light</vt:lpstr>
      <vt:lpstr>Söhne</vt:lpstr>
      <vt:lpstr>Source Sans Pro</vt:lpstr>
      <vt:lpstr>Source Sans Pro Light</vt:lpstr>
      <vt:lpstr>var(--artdeco-reset-typography-font-family-sans)</vt:lpstr>
      <vt:lpstr>Wingdings 3</vt:lpstr>
      <vt:lpstr>Ion</vt:lpstr>
      <vt:lpstr>VHC – Team Data</vt:lpstr>
      <vt:lpstr>PowerPoint Presentation</vt:lpstr>
      <vt:lpstr>PowerPoint Presentation</vt:lpstr>
      <vt:lpstr>VALUE CHAIN HACKERS</vt:lpstr>
      <vt:lpstr>PowerPoint Presentation</vt:lpstr>
      <vt:lpstr>PowerPoint Presentation</vt:lpstr>
      <vt:lpstr>PowerPoint Presentation</vt:lpstr>
      <vt:lpstr>Research Questions</vt:lpstr>
      <vt:lpstr>Assumptions</vt:lpstr>
      <vt:lpstr>Data</vt:lpstr>
      <vt:lpstr>What were the goals this sprint</vt:lpstr>
      <vt:lpstr>PowerPoint Presentation</vt:lpstr>
      <vt:lpstr>PowerPoint Presentation</vt:lpstr>
      <vt:lpstr>API Scraping</vt:lpstr>
      <vt:lpstr>PowerPoint Presentation</vt:lpstr>
      <vt:lpstr>PowerPoint Presentation</vt:lpstr>
      <vt:lpstr>PowerPoint Presentation</vt:lpstr>
      <vt:lpstr>Demo</vt:lpstr>
      <vt:lpstr>Pre-Prompting Technique</vt:lpstr>
      <vt:lpstr>🎨DESIGN </vt:lpstr>
      <vt:lpstr>🎨ORGANISATION &amp; Planning </vt:lpstr>
      <vt:lpstr>🎨 Social Media &amp; outreach</vt:lpstr>
      <vt:lpstr>🎨DATA </vt:lpstr>
      <vt:lpstr>Automation + Setup</vt:lpstr>
      <vt:lpstr>🎨Knowledge </vt:lpstr>
      <vt:lpstr>🎨 Other Platforms</vt:lpstr>
      <vt:lpstr>🎨DATA </vt:lpstr>
      <vt:lpstr>🎨Knowledge </vt:lpstr>
      <vt:lpstr>🏗️PROBLEMS</vt:lpstr>
      <vt:lpstr>🤝Partnerships</vt:lpstr>
      <vt:lpstr>Priority Finding:    </vt:lpstr>
      <vt:lpstr>FEEDBACK:  PollEv.com​/chrisverhoef134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VHC</dc:title>
  <cp:lastModifiedBy>Chris Verhoef</cp:lastModifiedBy>
  <cp:revision>9</cp:revision>
  <dcterms:modified xsi:type="dcterms:W3CDTF">2024-05-01T14:35:36Z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0x01010056A1C991E3DBD44CA4C7D73390EEFB50</vt:lpwstr>
  </property>
</Properties>
</file>